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23" r:id="rId5"/>
  </p:sldMasterIdLst>
  <p:notesMasterIdLst>
    <p:notesMasterId r:id="rId28"/>
  </p:notesMasterIdLst>
  <p:sldIdLst>
    <p:sldId id="256" r:id="rId6"/>
    <p:sldId id="266" r:id="rId7"/>
    <p:sldId id="2076136137" r:id="rId8"/>
    <p:sldId id="2147476985" r:id="rId9"/>
    <p:sldId id="263" r:id="rId10"/>
    <p:sldId id="291" r:id="rId11"/>
    <p:sldId id="2147470174" r:id="rId12"/>
    <p:sldId id="2147470173" r:id="rId13"/>
    <p:sldId id="2147470172" r:id="rId14"/>
    <p:sldId id="2134805578" r:id="rId15"/>
    <p:sldId id="2147470266" r:id="rId16"/>
    <p:sldId id="2147470265" r:id="rId17"/>
    <p:sldId id="2147470267" r:id="rId18"/>
    <p:sldId id="2134805587" r:id="rId19"/>
    <p:sldId id="2134805607" r:id="rId20"/>
    <p:sldId id="2147470268" r:id="rId21"/>
    <p:sldId id="2147479233" r:id="rId22"/>
    <p:sldId id="2147480146" r:id="rId23"/>
    <p:sldId id="2147482118" r:id="rId24"/>
    <p:sldId id="2147479231" r:id="rId25"/>
    <p:sldId id="2147476988" r:id="rId26"/>
    <p:sldId id="21474769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3B6AD-BB16-13D3-3918-9820065887E6}" name="Mahi Sundararajan" initials="MS" userId="S::msunda@microsoft.com::1319c946-a83f-4def-8c00-c7c406a5fa3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74F850-7574-4E10-B9A3-EC545B4B02D1}" v="8" dt="2023-04-27T17:00:14.659"/>
    <p1510:client id="{B68147F9-A0CC-4AE5-B420-BC930ED431C5}" v="2" dt="2023-04-27T13:55:16.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inimized">
    <p:restoredLeft sz="0" autoAdjust="0"/>
    <p:restoredTop sz="0" autoAdjust="0"/>
  </p:normalViewPr>
  <p:slideViewPr>
    <p:cSldViewPr snapToGrid="0">
      <p:cViewPr varScale="1">
        <p:scale>
          <a:sx n="18" d="100"/>
          <a:sy n="18" d="100"/>
        </p:scale>
        <p:origin x="379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8E7A7-0BCC-4FD3-9DA9-FCCFE722BFE2}" type="datetimeFigureOut">
              <a:rPr lang="en-US" smtClean="0"/>
              <a:t>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C665A-35CD-45F9-9D1E-C077314C721E}" type="slidenum">
              <a:rPr lang="en-US" smtClean="0"/>
              <a:t>‹#›</a:t>
            </a:fld>
            <a:endParaRPr lang="en-US"/>
          </a:p>
        </p:txBody>
      </p:sp>
    </p:spTree>
    <p:extLst>
      <p:ext uri="{BB962C8B-B14F-4D97-AF65-F5344CB8AC3E}">
        <p14:creationId xmlns:p14="http://schemas.microsoft.com/office/powerpoint/2010/main" val="31545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[30s]</a:t>
            </a:r>
          </a:p>
          <a:p>
            <a:endParaRPr lang="en-US"/>
          </a:p>
          <a:p>
            <a:r>
              <a:rPr lang="en-US"/>
              <a:t>“Pause”</a:t>
            </a:r>
          </a:p>
          <a:p>
            <a:endParaRPr lang="en-US"/>
          </a:p>
          <a:p>
            <a:r>
              <a:rPr lang="en-US"/>
              <a:t>So, before we jump into the demos, let’s talk about “why” we might need this, and then, “what” we’re going to use it for, and “how” we’re going to do it.</a:t>
            </a:r>
          </a:p>
          <a:p>
            <a:endParaRPr lang="en-US"/>
          </a:p>
          <a:p>
            <a:r>
              <a:rPr lang="en-US"/>
              <a:t>Who can relate to this quote?</a:t>
            </a:r>
          </a:p>
          <a:p>
            <a:r>
              <a:rPr lang="en-US"/>
              <a:t>&lt;&lt;read the quote&gt;&gt;</a:t>
            </a:r>
          </a:p>
          <a:p>
            <a:endParaRPr lang="en-US"/>
          </a:p>
          <a:p>
            <a:r>
              <a:rPr lang="en-US"/>
              <a:t>There’s many challenges to deploying state-of-the-art deep learning models, from multiple domains, with real-world, messy data, at-scale</a:t>
            </a:r>
          </a:p>
        </p:txBody>
      </p:sp>
      <p:sp>
        <p:nvSpPr>
          <p:cNvPr id="4" name="Slide Number Placeholder 3"/>
          <p:cNvSpPr>
            <a:spLocks noGrp="1"/>
          </p:cNvSpPr>
          <p:nvPr>
            <p:ph type="sldNum" sz="quarter" idx="5"/>
          </p:nvPr>
        </p:nvSpPr>
        <p:spPr/>
        <p:txBody>
          <a:bodyPr/>
          <a:lstStyle/>
          <a:p>
            <a:fld id="{A9990911-818C-4CF0-BBD3-C8B76E283130}" type="slidenum">
              <a:rPr lang="en-US" smtClean="0"/>
              <a:t>3</a:t>
            </a:fld>
            <a:endParaRPr lang="en-US"/>
          </a:p>
        </p:txBody>
      </p:sp>
    </p:spTree>
    <p:extLst>
      <p:ext uri="{BB962C8B-B14F-4D97-AF65-F5344CB8AC3E}">
        <p14:creationId xmlns:p14="http://schemas.microsoft.com/office/powerpoint/2010/main" val="24603277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994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This slide shows three simple examples of how the Azure OpenAI Service allows you to generate content using the API.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You can build prompts that ask it to generate text, database queries, or images.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dirty="0">
                <a:effectLst/>
                <a:latin typeface="Segoe UI" panose="020B0502040204020203" pitchFamily="34" charset="0"/>
                <a:ea typeface="Calibri" panose="020F0502020204030204" pitchFamily="34" charset="0"/>
                <a:cs typeface="Times New Roman" panose="02020603050405020304" pitchFamily="18" charset="0"/>
              </a:rPr>
              <a:t>Now where the real magic can happen is when you customize Azure OpenAI with your business data.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18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02938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21</a:t>
            </a:fld>
            <a:endParaRPr lang="en-US"/>
          </a:p>
        </p:txBody>
      </p:sp>
    </p:spTree>
    <p:extLst>
      <p:ext uri="{BB962C8B-B14F-4D97-AF65-F5344CB8AC3E}">
        <p14:creationId xmlns:p14="http://schemas.microsoft.com/office/powerpoint/2010/main" val="968325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22</a:t>
            </a:fld>
            <a:endParaRPr lang="en-US"/>
          </a:p>
        </p:txBody>
      </p:sp>
    </p:spTree>
    <p:extLst>
      <p:ext uri="{BB962C8B-B14F-4D97-AF65-F5344CB8AC3E}">
        <p14:creationId xmlns:p14="http://schemas.microsoft.com/office/powerpoint/2010/main" val="6844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many challenges to deploying state-of-the-art deep learning models, from multiple domains, with real-world, messy data, at-scale</a:t>
            </a:r>
          </a:p>
          <a:p>
            <a:endParaRPr lang="en-US"/>
          </a:p>
          <a:p>
            <a:r>
              <a:rPr lang="en-US"/>
              <a:t>Many inputs: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PDF’s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machine documents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Images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emails, audio (calls) etc.. </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endParaRPr lang="en-US" sz="1200" noProof="0">
              <a:solidFill>
                <a:prstClr val="white"/>
              </a:solidFill>
              <a:latin typeface="Segoe UI" panose="020B0502040204020203" pitchFamily="34" charset="0"/>
              <a:cs typeface="Segoe UI" panose="020B0502040204020203" pitchFamily="34" charset="0"/>
            </a:endParaRPr>
          </a:p>
          <a:p>
            <a:pPr marL="857250" marR="0" lvl="0" indent="0" defTabSz="914400" rtl="0" eaLnBrk="1" fontAlgn="auto" latinLnBrk="0" hangingPunct="1">
              <a:spcBef>
                <a:spcPts val="0"/>
              </a:spcBef>
              <a:spcAft>
                <a:spcPts val="0"/>
              </a:spcAft>
              <a:buClrTx/>
              <a:buSzTx/>
              <a:buFont typeface="Arial" panose="020B0604020202020204" pitchFamily="34" charset="0"/>
              <a:buNone/>
              <a:tabLst/>
              <a:defRPr/>
            </a:pPr>
            <a:endParaRPr lang="en-US" sz="1200" noProof="0">
              <a:solidFill>
                <a:prstClr val="white"/>
              </a:solidFill>
              <a:latin typeface="Segoe UI" panose="020B0502040204020203" pitchFamily="34" charset="0"/>
              <a:cs typeface="Segoe UI" panose="020B0502040204020203" pitchFamily="34" charset="0"/>
            </a:endParaRPr>
          </a:p>
          <a:p>
            <a:r>
              <a:rPr lang="en-US"/>
              <a:t>So how does BPA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0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12/7/2023 10:45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08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8493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05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10</a:t>
            </a:fld>
            <a:endParaRPr lang="en-US"/>
          </a:p>
        </p:txBody>
      </p:sp>
    </p:spTree>
    <p:extLst>
      <p:ext uri="{BB962C8B-B14F-4D97-AF65-F5344CB8AC3E}">
        <p14:creationId xmlns:p14="http://schemas.microsoft.com/office/powerpoint/2010/main" val="1250507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7910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15</a:t>
            </a:fld>
            <a:endParaRPr lang="en-US"/>
          </a:p>
        </p:txBody>
      </p:sp>
    </p:spTree>
    <p:extLst>
      <p:ext uri="{BB962C8B-B14F-4D97-AF65-F5344CB8AC3E}">
        <p14:creationId xmlns:p14="http://schemas.microsoft.com/office/powerpoint/2010/main" val="37744290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A039E-83A9-4436-A956-8EAB5E7A0B7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4734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23246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31600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68173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302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1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4699609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89727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4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3390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2660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04525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170825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92753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57769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482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29467770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0858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4116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236357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256116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3427257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A039E-83A9-4436-A956-8EAB5E7A0B7D}"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38412565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2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61117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56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98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220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793357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44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86152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A039E-83A9-4436-A956-8EAB5E7A0B7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1509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A039E-83A9-4436-A956-8EAB5E7A0B7D}" type="datetimeFigureOut">
              <a:rPr lang="en-US" smtClean="0"/>
              <a:t>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27713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A039E-83A9-4436-A956-8EAB5E7A0B7D}" type="datetimeFigureOut">
              <a:rPr lang="en-US" smtClean="0"/>
              <a:t>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9323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A039E-83A9-4436-A956-8EAB5E7A0B7D}"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556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7852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A039E-83A9-4436-A956-8EAB5E7A0B7D}" type="datetimeFigureOut">
              <a:rPr lang="en-US" smtClean="0"/>
              <a:t>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482C-5874-488D-8CB2-61A76807446D}" type="slidenum">
              <a:rPr lang="en-US" smtClean="0"/>
              <a:t>‹#›</a:t>
            </a:fld>
            <a:endParaRPr lang="en-US"/>
          </a:p>
        </p:txBody>
      </p:sp>
    </p:spTree>
    <p:extLst>
      <p:ext uri="{BB962C8B-B14F-4D97-AF65-F5344CB8AC3E}">
        <p14:creationId xmlns:p14="http://schemas.microsoft.com/office/powerpoint/2010/main" val="12760630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668" r:id="rId12"/>
    <p:sldLayoutId id="2147483670" r:id="rId13"/>
    <p:sldLayoutId id="2147483671" r:id="rId14"/>
    <p:sldLayoutId id="2147483744" r:id="rId15"/>
    <p:sldLayoutId id="2147483745" r:id="rId16"/>
    <p:sldLayoutId id="21474837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6771369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79.svg"/></Relationships>
</file>

<file path=ppt/slides/_rels/slide1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learn.microsoft.com/en-us/azure/ai-services/openai/concepts/models#gpt-35" TargetMode="External"/><Relationship Id="rId2" Type="http://schemas.openxmlformats.org/officeDocument/2006/relationships/hyperlink" Target="https://learn.microsoft.com/en-us/azure/ai-services/openai/concepts/models#gpt-4-and-gpt-4-turbo-preview" TargetMode="External"/><Relationship Id="rId1" Type="http://schemas.openxmlformats.org/officeDocument/2006/relationships/slideLayout" Target="../slideLayouts/slideLayout2.xml"/><Relationship Id="rId6" Type="http://schemas.openxmlformats.org/officeDocument/2006/relationships/hyperlink" Target="https://learn.microsoft.com/en-us/azure/ai-services/openai/concepts/models#whisper-models-preview" TargetMode="External"/><Relationship Id="rId5" Type="http://schemas.openxmlformats.org/officeDocument/2006/relationships/hyperlink" Target="https://learn.microsoft.com/en-us/azure/ai-services/openai/concepts/models#dall-e-models-preview" TargetMode="External"/><Relationship Id="rId4" Type="http://schemas.openxmlformats.org/officeDocument/2006/relationships/hyperlink" Target="https://learn.microsoft.com/en-us/azure/ai-services/openai/concepts/models#embeddings-model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svg"/><Relationship Id="rId25" Type="http://schemas.openxmlformats.org/officeDocument/2006/relationships/image" Target="../media/image36.svg"/><Relationship Id="rId2" Type="http://schemas.openxmlformats.org/officeDocument/2006/relationships/notesSlide" Target="../notesSlides/notesSlide3.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sv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s>
</file>

<file path=ppt/slides/_rels/slide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43841"/>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358450" y="2261143"/>
            <a:ext cx="6063554" cy="3231654"/>
          </a:xfrm>
          <a:prstGeom prst="rect">
            <a:avLst/>
          </a:prstGeom>
          <a:noFill/>
        </p:spPr>
        <p:txBody>
          <a:bodyPr wrap="square" rtlCol="0">
            <a:spAutoFit/>
          </a:bodyPr>
          <a:lstStyle/>
          <a:p>
            <a:pPr>
              <a:lnSpc>
                <a:spcPct val="150000"/>
              </a:lnSpc>
            </a:pPr>
            <a:r>
              <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Workshop </a:t>
            </a:r>
          </a:p>
          <a:p>
            <a:pPr>
              <a:lnSpc>
                <a:spcPct val="150000"/>
              </a:lnSpc>
            </a:pPr>
            <a:endPar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a:p>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Azure </a:t>
            </a:r>
            <a:r>
              <a:rPr lang="en-US" sz="2800" err="1">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OpenAI</a:t>
            </a:r>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 and Form Recognizer BPA accelerator to improve Document analysis</a:t>
            </a:r>
          </a:p>
        </p:txBody>
      </p:sp>
      <p:grpSp>
        <p:nvGrpSpPr>
          <p:cNvPr id="13" name="Group 12">
            <a:extLst>
              <a:ext uri="{FF2B5EF4-FFF2-40B4-BE49-F238E27FC236}">
                <a16:creationId xmlns:a16="http://schemas.microsoft.com/office/drawing/2014/main" id="{EC738684-98BD-4023-8170-71811295FD75}"/>
              </a:ext>
            </a:extLst>
          </p:cNvPr>
          <p:cNvGrpSpPr/>
          <p:nvPr/>
        </p:nvGrpSpPr>
        <p:grpSpPr>
          <a:xfrm>
            <a:off x="499806" y="466995"/>
            <a:ext cx="1738042" cy="547603"/>
            <a:chOff x="1386841" y="762000"/>
            <a:chExt cx="1483359" cy="467360"/>
          </a:xfrm>
        </p:grpSpPr>
        <p:pic>
          <p:nvPicPr>
            <p:cNvPr id="14" name="Picture 2" descr="Azul Zulu on Microsoft Azure Case Study">
              <a:extLst>
                <a:ext uri="{FF2B5EF4-FFF2-40B4-BE49-F238E27FC236}">
                  <a16:creationId xmlns:a16="http://schemas.microsoft.com/office/drawing/2014/main" id="{9C39675E-405B-4362-932F-B951C035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 Zulu on Microsoft Azure Case Study">
              <a:extLst>
                <a:ext uri="{FF2B5EF4-FFF2-40B4-BE49-F238E27FC236}">
                  <a16:creationId xmlns:a16="http://schemas.microsoft.com/office/drawing/2014/main" id="{5C05FE07-7E6F-474B-B533-DA47D369178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2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014800C-2350-4158-BFA1-9DF22FBA9A87}"/>
              </a:ext>
              <a:ext uri="{C183D7F6-B498-43B3-948B-1728B52AA6E4}">
                <adec:decorative xmlns:adec="http://schemas.microsoft.com/office/drawing/2017/decorative" val="1"/>
              </a:ext>
            </a:extLst>
          </p:cNvPr>
          <p:cNvGrpSpPr/>
          <p:nvPr/>
        </p:nvGrpSpPr>
        <p:grpSpPr>
          <a:xfrm>
            <a:off x="1800154" y="3977244"/>
            <a:ext cx="1937015" cy="1796539"/>
            <a:chOff x="336694" y="3910387"/>
            <a:chExt cx="1937015" cy="1796539"/>
          </a:xfrm>
        </p:grpSpPr>
        <p:sp>
          <p:nvSpPr>
            <p:cNvPr id="14" name="TextBox 13">
              <a:extLst>
                <a:ext uri="{FF2B5EF4-FFF2-40B4-BE49-F238E27FC236}">
                  <a16:creationId xmlns:a16="http://schemas.microsoft.com/office/drawing/2014/main" id="{7E89E082-B858-448C-B84E-68F7CC7C51AD}"/>
                </a:ext>
              </a:extLst>
            </p:cNvPr>
            <p:cNvSpPr txBox="1"/>
            <p:nvPr/>
          </p:nvSpPr>
          <p:spPr>
            <a:xfrm>
              <a:off x="888260" y="3910387"/>
              <a:ext cx="833883" cy="369332"/>
            </a:xfrm>
            <a:prstGeom prst="rect">
              <a:avLst/>
            </a:prstGeom>
            <a:noFill/>
          </p:spPr>
          <p:txBody>
            <a:bodyPr wrap="none" lIns="0" tIns="0" rIns="0" bIns="0" rtlCol="0">
              <a:spAutoFit/>
            </a:bodyPr>
            <a:lstStyle/>
            <a:p>
              <a:pPr algn="l"/>
              <a:r>
                <a:rPr lang="en-US" sz="2400"/>
                <a:t>Layout</a:t>
              </a:r>
            </a:p>
          </p:txBody>
        </p:sp>
        <p:sp>
          <p:nvSpPr>
            <p:cNvPr id="20" name="TextBox 19">
              <a:extLst>
                <a:ext uri="{FF2B5EF4-FFF2-40B4-BE49-F238E27FC236}">
                  <a16:creationId xmlns:a16="http://schemas.microsoft.com/office/drawing/2014/main" id="{CB9A65E2-6999-4C5F-985E-38E0BAEE8D9F}"/>
                </a:ext>
              </a:extLst>
            </p:cNvPr>
            <p:cNvSpPr txBox="1"/>
            <p:nvPr/>
          </p:nvSpPr>
          <p:spPr>
            <a:xfrm>
              <a:off x="336694" y="4783596"/>
              <a:ext cx="1937015" cy="923330"/>
            </a:xfrm>
            <a:prstGeom prst="rect">
              <a:avLst/>
            </a:prstGeom>
            <a:noFill/>
          </p:spPr>
          <p:txBody>
            <a:bodyPr wrap="square" rtlCol="0" anchor="ctr" anchorCtr="1">
              <a:spAutoFit/>
            </a:bodyPr>
            <a:lstStyle/>
            <a:p>
              <a:r>
                <a:rPr lang="en-US"/>
                <a:t>Extract text &amp; structure from documents</a:t>
              </a:r>
            </a:p>
          </p:txBody>
        </p:sp>
      </p:grpSp>
      <p:grpSp>
        <p:nvGrpSpPr>
          <p:cNvPr id="43" name="Group 42">
            <a:extLst>
              <a:ext uri="{FF2B5EF4-FFF2-40B4-BE49-F238E27FC236}">
                <a16:creationId xmlns:a16="http://schemas.microsoft.com/office/drawing/2014/main" id="{F89F4B57-294C-4989-9AA3-7DBF91FCEE8A}"/>
              </a:ext>
              <a:ext uri="{C183D7F6-B498-43B3-948B-1728B52AA6E4}">
                <adec:decorative xmlns:adec="http://schemas.microsoft.com/office/drawing/2017/decorative" val="1"/>
              </a:ext>
            </a:extLst>
          </p:cNvPr>
          <p:cNvGrpSpPr/>
          <p:nvPr/>
        </p:nvGrpSpPr>
        <p:grpSpPr>
          <a:xfrm>
            <a:off x="3701958" y="3977244"/>
            <a:ext cx="1937015" cy="1935039"/>
            <a:chOff x="2423430" y="3910387"/>
            <a:chExt cx="1937015" cy="1935039"/>
          </a:xfrm>
        </p:grpSpPr>
        <p:sp>
          <p:nvSpPr>
            <p:cNvPr id="15" name="TextBox 14">
              <a:extLst>
                <a:ext uri="{FF2B5EF4-FFF2-40B4-BE49-F238E27FC236}">
                  <a16:creationId xmlns:a16="http://schemas.microsoft.com/office/drawing/2014/main" id="{83CDE970-3F8E-4C2F-B933-3C33974F341C}"/>
                </a:ext>
              </a:extLst>
            </p:cNvPr>
            <p:cNvSpPr txBox="1"/>
            <p:nvPr/>
          </p:nvSpPr>
          <p:spPr>
            <a:xfrm>
              <a:off x="2745542" y="3910387"/>
              <a:ext cx="1292790" cy="369332"/>
            </a:xfrm>
            <a:prstGeom prst="rect">
              <a:avLst/>
            </a:prstGeom>
            <a:noFill/>
          </p:spPr>
          <p:txBody>
            <a:bodyPr wrap="none" lIns="0" tIns="0" rIns="0" bIns="0" rtlCol="0">
              <a:spAutoFit/>
            </a:bodyPr>
            <a:lstStyle>
              <a:defPPr>
                <a:defRPr lang="en-US"/>
              </a:defPPr>
              <a:lvl1pPr>
                <a:defRPr sz="2400"/>
              </a:lvl1pPr>
            </a:lstStyle>
            <a:p>
              <a:r>
                <a:rPr lang="en-US"/>
                <a:t>Prebuilt[s]</a:t>
              </a:r>
            </a:p>
          </p:txBody>
        </p:sp>
        <p:sp>
          <p:nvSpPr>
            <p:cNvPr id="23" name="TextBox 22">
              <a:extLst>
                <a:ext uri="{FF2B5EF4-FFF2-40B4-BE49-F238E27FC236}">
                  <a16:creationId xmlns:a16="http://schemas.microsoft.com/office/drawing/2014/main" id="{38C2F165-9E03-4BF4-AF0C-0865390A44D5}"/>
                </a:ext>
              </a:extLst>
            </p:cNvPr>
            <p:cNvSpPr txBox="1"/>
            <p:nvPr/>
          </p:nvSpPr>
          <p:spPr>
            <a:xfrm>
              <a:off x="2423430" y="4645097"/>
              <a:ext cx="1937015" cy="1200329"/>
            </a:xfrm>
            <a:prstGeom prst="rect">
              <a:avLst/>
            </a:prstGeom>
            <a:noFill/>
          </p:spPr>
          <p:txBody>
            <a:bodyPr wrap="square" rtlCol="0" anchor="ctr" anchorCtr="1">
              <a:spAutoFit/>
            </a:bodyPr>
            <a:lstStyle/>
            <a:p>
              <a:r>
                <a:rPr lang="en-US"/>
                <a:t>Prebuilt models for ID, receipts, invoices, W-2 and more</a:t>
              </a:r>
            </a:p>
          </p:txBody>
        </p:sp>
      </p:grpSp>
      <p:grpSp>
        <p:nvGrpSpPr>
          <p:cNvPr id="44" name="Group 43">
            <a:extLst>
              <a:ext uri="{FF2B5EF4-FFF2-40B4-BE49-F238E27FC236}">
                <a16:creationId xmlns:a16="http://schemas.microsoft.com/office/drawing/2014/main" id="{12B209C1-5204-42B7-93B2-79C262013899}"/>
              </a:ext>
              <a:ext uri="{C183D7F6-B498-43B3-948B-1728B52AA6E4}">
                <adec:decorative xmlns:adec="http://schemas.microsoft.com/office/drawing/2017/decorative" val="1"/>
              </a:ext>
            </a:extLst>
          </p:cNvPr>
          <p:cNvGrpSpPr/>
          <p:nvPr/>
        </p:nvGrpSpPr>
        <p:grpSpPr>
          <a:xfrm>
            <a:off x="5690758" y="3909103"/>
            <a:ext cx="1937015" cy="2450774"/>
            <a:chOff x="4551393" y="3695396"/>
            <a:chExt cx="1937015" cy="2243888"/>
          </a:xfrm>
        </p:grpSpPr>
        <p:sp>
          <p:nvSpPr>
            <p:cNvPr id="16" name="TextBox 15">
              <a:extLst>
                <a:ext uri="{FF2B5EF4-FFF2-40B4-BE49-F238E27FC236}">
                  <a16:creationId xmlns:a16="http://schemas.microsoft.com/office/drawing/2014/main" id="{8FDBFE40-39DC-4B91-92C1-D9A80132AC05}"/>
                </a:ext>
              </a:extLst>
            </p:cNvPr>
            <p:cNvSpPr txBox="1"/>
            <p:nvPr/>
          </p:nvSpPr>
          <p:spPr>
            <a:xfrm>
              <a:off x="4800245" y="3695396"/>
              <a:ext cx="1541576" cy="738664"/>
            </a:xfrm>
            <a:prstGeom prst="rect">
              <a:avLst/>
            </a:prstGeom>
            <a:noFill/>
          </p:spPr>
          <p:txBody>
            <a:bodyPr wrap="none" lIns="0" tIns="0" rIns="0" bIns="0" rtlCol="0">
              <a:spAutoFit/>
            </a:bodyPr>
            <a:lstStyle>
              <a:defPPr>
                <a:defRPr lang="en-US"/>
              </a:defPPr>
              <a:lvl1pPr>
                <a:defRPr sz="2400"/>
              </a:lvl1pPr>
            </a:lstStyle>
            <a:p>
              <a:r>
                <a:rPr lang="en-US"/>
                <a:t>General key </a:t>
              </a:r>
            </a:p>
            <a:p>
              <a:r>
                <a:rPr lang="en-US"/>
                <a:t>value pairs</a:t>
              </a:r>
            </a:p>
          </p:txBody>
        </p:sp>
        <p:sp>
          <p:nvSpPr>
            <p:cNvPr id="25" name="TextBox 24">
              <a:extLst>
                <a:ext uri="{FF2B5EF4-FFF2-40B4-BE49-F238E27FC236}">
                  <a16:creationId xmlns:a16="http://schemas.microsoft.com/office/drawing/2014/main" id="{9E1A8DEC-18B5-48BB-85A9-53189C8FB0AF}"/>
                </a:ext>
              </a:extLst>
            </p:cNvPr>
            <p:cNvSpPr txBox="1"/>
            <p:nvPr/>
          </p:nvSpPr>
          <p:spPr>
            <a:xfrm>
              <a:off x="4551393" y="4461956"/>
              <a:ext cx="1937015" cy="1477328"/>
            </a:xfrm>
            <a:prstGeom prst="rect">
              <a:avLst/>
            </a:prstGeom>
            <a:noFill/>
          </p:spPr>
          <p:txBody>
            <a:bodyPr wrap="square" rtlCol="0" anchor="ctr" anchorCtr="1">
              <a:spAutoFit/>
            </a:bodyPr>
            <a:lstStyle/>
            <a:p>
              <a:r>
                <a:rPr lang="en-US"/>
                <a:t>Pretrained mode to extract key value pairs and entities from documents </a:t>
              </a:r>
            </a:p>
          </p:txBody>
        </p:sp>
      </p:grpSp>
      <p:grpSp>
        <p:nvGrpSpPr>
          <p:cNvPr id="47" name="Group 46">
            <a:extLst>
              <a:ext uri="{FF2B5EF4-FFF2-40B4-BE49-F238E27FC236}">
                <a16:creationId xmlns:a16="http://schemas.microsoft.com/office/drawing/2014/main" id="{0C4D2575-4401-4F13-8A79-C92FAC4980A5}"/>
              </a:ext>
              <a:ext uri="{C183D7F6-B498-43B3-948B-1728B52AA6E4}">
                <adec:decorative xmlns:adec="http://schemas.microsoft.com/office/drawing/2017/decorative" val="1"/>
              </a:ext>
            </a:extLst>
          </p:cNvPr>
          <p:cNvGrpSpPr/>
          <p:nvPr/>
        </p:nvGrpSpPr>
        <p:grpSpPr>
          <a:xfrm>
            <a:off x="7788136" y="3910387"/>
            <a:ext cx="1937015" cy="2879059"/>
            <a:chOff x="7373302" y="3910387"/>
            <a:chExt cx="1937015" cy="2879059"/>
          </a:xfrm>
        </p:grpSpPr>
        <p:sp>
          <p:nvSpPr>
            <p:cNvPr id="19" name="TextBox 18">
              <a:extLst>
                <a:ext uri="{FF2B5EF4-FFF2-40B4-BE49-F238E27FC236}">
                  <a16:creationId xmlns:a16="http://schemas.microsoft.com/office/drawing/2014/main" id="{6A99D2FA-E8FF-4A79-8CF3-131B50CC1408}"/>
                </a:ext>
              </a:extLst>
            </p:cNvPr>
            <p:cNvSpPr txBox="1"/>
            <p:nvPr/>
          </p:nvSpPr>
          <p:spPr>
            <a:xfrm>
              <a:off x="7471443" y="3910387"/>
              <a:ext cx="1315553" cy="738664"/>
            </a:xfrm>
            <a:prstGeom prst="rect">
              <a:avLst/>
            </a:prstGeom>
            <a:noFill/>
          </p:spPr>
          <p:txBody>
            <a:bodyPr wrap="none" lIns="0" tIns="0" rIns="0" bIns="0" rtlCol="0">
              <a:spAutoFit/>
            </a:bodyPr>
            <a:lstStyle>
              <a:defPPr>
                <a:defRPr lang="en-US"/>
              </a:defPPr>
              <a:lvl1pPr>
                <a:defRPr sz="2400"/>
              </a:lvl1pPr>
            </a:lstStyle>
            <a:p>
              <a:r>
                <a:rPr lang="en-US"/>
                <a:t>Template </a:t>
              </a:r>
            </a:p>
            <a:p>
              <a:r>
                <a:rPr lang="en-US"/>
                <a:t>models</a:t>
              </a:r>
            </a:p>
          </p:txBody>
        </p:sp>
        <p:sp>
          <p:nvSpPr>
            <p:cNvPr id="27" name="TextBox 26">
              <a:extLst>
                <a:ext uri="{FF2B5EF4-FFF2-40B4-BE49-F238E27FC236}">
                  <a16:creationId xmlns:a16="http://schemas.microsoft.com/office/drawing/2014/main" id="{1F662D02-5DD8-4105-BD8E-043F46C84E2D}"/>
                </a:ext>
              </a:extLst>
            </p:cNvPr>
            <p:cNvSpPr txBox="1"/>
            <p:nvPr/>
          </p:nvSpPr>
          <p:spPr>
            <a:xfrm>
              <a:off x="7373302" y="4758121"/>
              <a:ext cx="1937015" cy="2031325"/>
            </a:xfrm>
            <a:prstGeom prst="rect">
              <a:avLst/>
            </a:prstGeom>
            <a:noFill/>
          </p:spPr>
          <p:txBody>
            <a:bodyPr wrap="square" rtlCol="0" anchor="ctr" anchorCtr="1">
              <a:spAutoFit/>
            </a:bodyPr>
            <a:lstStyle/>
            <a:p>
              <a:r>
                <a:rPr lang="en-US"/>
                <a:t>Train a model in minutes to extract specific key value pairs. Documents with consistent structure</a:t>
              </a:r>
            </a:p>
            <a:p>
              <a:endParaRPr lang="en-US"/>
            </a:p>
          </p:txBody>
        </p:sp>
      </p:grpSp>
      <p:grpSp>
        <p:nvGrpSpPr>
          <p:cNvPr id="46" name="Group 45">
            <a:extLst>
              <a:ext uri="{FF2B5EF4-FFF2-40B4-BE49-F238E27FC236}">
                <a16:creationId xmlns:a16="http://schemas.microsoft.com/office/drawing/2014/main" id="{2531789A-EB8E-4902-A716-2D90FD26B9BA}"/>
              </a:ext>
              <a:ext uri="{C183D7F6-B498-43B3-948B-1728B52AA6E4}">
                <adec:decorative xmlns:adec="http://schemas.microsoft.com/office/drawing/2017/decorative" val="1"/>
              </a:ext>
            </a:extLst>
          </p:cNvPr>
          <p:cNvGrpSpPr/>
          <p:nvPr/>
        </p:nvGrpSpPr>
        <p:grpSpPr>
          <a:xfrm>
            <a:off x="9718838" y="3910387"/>
            <a:ext cx="2294154" cy="2073538"/>
            <a:chOff x="9718838" y="3910387"/>
            <a:chExt cx="2294154" cy="2073538"/>
          </a:xfrm>
        </p:grpSpPr>
        <p:sp>
          <p:nvSpPr>
            <p:cNvPr id="40" name="TextBox 39">
              <a:extLst>
                <a:ext uri="{FF2B5EF4-FFF2-40B4-BE49-F238E27FC236}">
                  <a16:creationId xmlns:a16="http://schemas.microsoft.com/office/drawing/2014/main" id="{48E07935-A31C-4F7F-B8EB-052685FD3906}"/>
                </a:ext>
              </a:extLst>
            </p:cNvPr>
            <p:cNvSpPr txBox="1"/>
            <p:nvPr/>
          </p:nvSpPr>
          <p:spPr>
            <a:xfrm>
              <a:off x="9718838" y="3910387"/>
              <a:ext cx="1982915" cy="369332"/>
            </a:xfrm>
            <a:prstGeom prst="rect">
              <a:avLst/>
            </a:prstGeom>
            <a:noFill/>
          </p:spPr>
          <p:txBody>
            <a:bodyPr wrap="none" lIns="0" tIns="0" rIns="0" bIns="0" rtlCol="0">
              <a:spAutoFit/>
            </a:bodyPr>
            <a:lstStyle>
              <a:defPPr>
                <a:defRPr lang="en-US"/>
              </a:defPPr>
              <a:lvl1pPr>
                <a:defRPr sz="2400"/>
              </a:lvl1pPr>
            </a:lstStyle>
            <a:p>
              <a:r>
                <a:rPr lang="en-US"/>
                <a:t>Neural models</a:t>
              </a:r>
            </a:p>
          </p:txBody>
        </p:sp>
        <p:sp>
          <p:nvSpPr>
            <p:cNvPr id="41" name="TextBox 40">
              <a:extLst>
                <a:ext uri="{FF2B5EF4-FFF2-40B4-BE49-F238E27FC236}">
                  <a16:creationId xmlns:a16="http://schemas.microsoft.com/office/drawing/2014/main" id="{79B3ADA9-0811-4408-BDF6-9F6066339718}"/>
                </a:ext>
              </a:extLst>
            </p:cNvPr>
            <p:cNvSpPr txBox="1"/>
            <p:nvPr/>
          </p:nvSpPr>
          <p:spPr>
            <a:xfrm>
              <a:off x="9718838" y="4783596"/>
              <a:ext cx="2294154" cy="1200329"/>
            </a:xfrm>
            <a:prstGeom prst="rect">
              <a:avLst/>
            </a:prstGeom>
            <a:noFill/>
          </p:spPr>
          <p:txBody>
            <a:bodyPr wrap="square" rtlCol="0" anchor="ctr" anchorCtr="1">
              <a:spAutoFit/>
            </a:bodyPr>
            <a:lstStyle/>
            <a:p>
              <a:r>
                <a:rPr lang="en-US"/>
                <a:t>Train a model to extract key value pairs from unstructured documents</a:t>
              </a:r>
            </a:p>
          </p:txBody>
        </p:sp>
      </p:grpSp>
      <p:pic>
        <p:nvPicPr>
          <p:cNvPr id="2" name="Picture 1" descr="A picture containing diagram&#10;&#10;Description automatically generated">
            <a:extLst>
              <a:ext uri="{FF2B5EF4-FFF2-40B4-BE49-F238E27FC236}">
                <a16:creationId xmlns:a16="http://schemas.microsoft.com/office/drawing/2014/main" id="{C8A98BCC-0296-4072-A3BE-1A7DF87F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46" y="2050755"/>
            <a:ext cx="1975655" cy="1131631"/>
          </a:xfrm>
          <a:prstGeom prst="rect">
            <a:avLst/>
          </a:prstGeom>
        </p:spPr>
      </p:pic>
      <p:pic>
        <p:nvPicPr>
          <p:cNvPr id="5" name="Picture 4" descr="Text&#10;&#10;Description automatically generated">
            <a:extLst>
              <a:ext uri="{FF2B5EF4-FFF2-40B4-BE49-F238E27FC236}">
                <a16:creationId xmlns:a16="http://schemas.microsoft.com/office/drawing/2014/main" id="{0B20194C-3736-4758-80E5-89D5D0A3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701" y="2050755"/>
            <a:ext cx="1957362" cy="111618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F13DEB2-9398-4499-94A6-86389FE54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082" y="2009944"/>
            <a:ext cx="2139654" cy="12003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88DC183-7FDA-41EA-879E-6637A399E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2993" y="2009945"/>
            <a:ext cx="2104925" cy="1200329"/>
          </a:xfrm>
          <a:prstGeom prst="rect">
            <a:avLst/>
          </a:prstGeom>
        </p:spPr>
      </p:pic>
      <p:pic>
        <p:nvPicPr>
          <p:cNvPr id="9" name="Picture 8" descr="Template model">
            <a:extLst>
              <a:ext uri="{FF2B5EF4-FFF2-40B4-BE49-F238E27FC236}">
                <a16:creationId xmlns:a16="http://schemas.microsoft.com/office/drawing/2014/main" id="{E3E29388-D97B-4441-87AA-4FA87A97305B}"/>
              </a:ext>
            </a:extLst>
          </p:cNvPr>
          <p:cNvPicPr>
            <a:picLocks noChangeAspect="1"/>
          </p:cNvPicPr>
          <p:nvPr/>
        </p:nvPicPr>
        <p:blipFill>
          <a:blip r:embed="rId7"/>
          <a:stretch>
            <a:fillRect/>
          </a:stretch>
        </p:blipFill>
        <p:spPr>
          <a:xfrm>
            <a:off x="7883447" y="2079518"/>
            <a:ext cx="1285201" cy="1130756"/>
          </a:xfrm>
          <a:prstGeom prst="rect">
            <a:avLst/>
          </a:prstGeom>
        </p:spPr>
      </p:pic>
      <p:grpSp>
        <p:nvGrpSpPr>
          <p:cNvPr id="28" name="Group 27">
            <a:extLst>
              <a:ext uri="{FF2B5EF4-FFF2-40B4-BE49-F238E27FC236}">
                <a16:creationId xmlns:a16="http://schemas.microsoft.com/office/drawing/2014/main" id="{D1240FDA-CDA1-4ABE-95F0-E669BBD19FC4}"/>
              </a:ext>
              <a:ext uri="{C183D7F6-B498-43B3-948B-1728B52AA6E4}">
                <adec:decorative xmlns:adec="http://schemas.microsoft.com/office/drawing/2017/decorative" val="1"/>
              </a:ext>
            </a:extLst>
          </p:cNvPr>
          <p:cNvGrpSpPr/>
          <p:nvPr/>
        </p:nvGrpSpPr>
        <p:grpSpPr>
          <a:xfrm>
            <a:off x="82256" y="4003755"/>
            <a:ext cx="1827790" cy="1482257"/>
            <a:chOff x="329820" y="3910387"/>
            <a:chExt cx="1827790" cy="1482257"/>
          </a:xfrm>
        </p:grpSpPr>
        <p:sp>
          <p:nvSpPr>
            <p:cNvPr id="29" name="TextBox 28">
              <a:extLst>
                <a:ext uri="{FF2B5EF4-FFF2-40B4-BE49-F238E27FC236}">
                  <a16:creationId xmlns:a16="http://schemas.microsoft.com/office/drawing/2014/main" id="{8105434F-DCCC-445D-815B-C8E852213555}"/>
                </a:ext>
              </a:extLst>
            </p:cNvPr>
            <p:cNvSpPr txBox="1"/>
            <p:nvPr/>
          </p:nvSpPr>
          <p:spPr>
            <a:xfrm>
              <a:off x="888260" y="3910387"/>
              <a:ext cx="674287" cy="369332"/>
            </a:xfrm>
            <a:prstGeom prst="rect">
              <a:avLst/>
            </a:prstGeom>
            <a:noFill/>
          </p:spPr>
          <p:txBody>
            <a:bodyPr wrap="none" lIns="0" tIns="0" rIns="0" bIns="0" rtlCol="0">
              <a:spAutoFit/>
            </a:bodyPr>
            <a:lstStyle/>
            <a:p>
              <a:pPr algn="l"/>
              <a:r>
                <a:rPr lang="en-US" sz="2400"/>
                <a:t>Read</a:t>
              </a:r>
            </a:p>
          </p:txBody>
        </p:sp>
        <p:sp>
          <p:nvSpPr>
            <p:cNvPr id="30" name="TextBox 29">
              <a:extLst>
                <a:ext uri="{FF2B5EF4-FFF2-40B4-BE49-F238E27FC236}">
                  <a16:creationId xmlns:a16="http://schemas.microsoft.com/office/drawing/2014/main" id="{5C109E0F-5373-4391-A163-7AEA4BDE32B0}"/>
                </a:ext>
              </a:extLst>
            </p:cNvPr>
            <p:cNvSpPr txBox="1"/>
            <p:nvPr/>
          </p:nvSpPr>
          <p:spPr>
            <a:xfrm>
              <a:off x="329820" y="4757085"/>
              <a:ext cx="1827790" cy="635559"/>
            </a:xfrm>
            <a:prstGeom prst="rect">
              <a:avLst/>
            </a:prstGeom>
            <a:noFill/>
          </p:spPr>
          <p:txBody>
            <a:bodyPr wrap="square" rtlCol="0" anchor="ctr" anchorCtr="1">
              <a:spAutoFit/>
            </a:bodyPr>
            <a:lstStyle/>
            <a:p>
              <a:r>
                <a:rPr lang="en-US"/>
                <a:t>Extract text from documents</a:t>
              </a:r>
            </a:p>
          </p:txBody>
        </p:sp>
      </p:grpSp>
      <p:pic>
        <p:nvPicPr>
          <p:cNvPr id="12" name="Picture 11" descr="Read API">
            <a:extLst>
              <a:ext uri="{FF2B5EF4-FFF2-40B4-BE49-F238E27FC236}">
                <a16:creationId xmlns:a16="http://schemas.microsoft.com/office/drawing/2014/main" id="{409BA2BD-E7B9-4CCD-9E71-1A6208AA490F}"/>
              </a:ext>
            </a:extLst>
          </p:cNvPr>
          <p:cNvPicPr>
            <a:picLocks noChangeAspect="1"/>
          </p:cNvPicPr>
          <p:nvPr/>
        </p:nvPicPr>
        <p:blipFill>
          <a:blip r:embed="rId8"/>
          <a:stretch>
            <a:fillRect/>
          </a:stretch>
        </p:blipFill>
        <p:spPr>
          <a:xfrm>
            <a:off x="404525" y="2002814"/>
            <a:ext cx="1395629" cy="1216544"/>
          </a:xfrm>
          <a:prstGeom prst="rect">
            <a:avLst/>
          </a:prstGeom>
        </p:spPr>
      </p:pic>
      <p:sp>
        <p:nvSpPr>
          <p:cNvPr id="4" name="Title 3">
            <a:extLst>
              <a:ext uri="{FF2B5EF4-FFF2-40B4-BE49-F238E27FC236}">
                <a16:creationId xmlns:a16="http://schemas.microsoft.com/office/drawing/2014/main" id="{4713A810-4986-4DEA-9CB4-87825994A0E1}"/>
              </a:ext>
            </a:extLst>
          </p:cNvPr>
          <p:cNvSpPr>
            <a:spLocks noGrp="1"/>
          </p:cNvSpPr>
          <p:nvPr>
            <p:ph type="title"/>
          </p:nvPr>
        </p:nvSpPr>
        <p:spPr>
          <a:xfrm>
            <a:off x="0" y="365126"/>
            <a:ext cx="12192000" cy="1140942"/>
          </a:xfrm>
        </p:spPr>
        <p:txBody>
          <a:bodyPr>
            <a:normAutofit fontScale="90000"/>
          </a:bodyPr>
          <a:lstStyle/>
          <a:p>
            <a:pPr algn="ctr"/>
            <a:r>
              <a:rPr lang="en-US"/>
              <a:t>Form Recognizer capabilities</a:t>
            </a:r>
            <a:br>
              <a:rPr lang="en-US"/>
            </a:br>
            <a:endParaRPr lang="en-US"/>
          </a:p>
        </p:txBody>
      </p:sp>
    </p:spTree>
    <p:extLst>
      <p:ext uri="{BB962C8B-B14F-4D97-AF65-F5344CB8AC3E}">
        <p14:creationId xmlns:p14="http://schemas.microsoft.com/office/powerpoint/2010/main" val="97577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D18C-FDA7-4E59-B825-0C207469E372}"/>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5A5CB0E4-9E5D-4046-9694-F2D54CA8A8F4}"/>
              </a:ext>
            </a:extLst>
          </p:cNvPr>
          <p:cNvSpPr>
            <a:spLocks noGrp="1"/>
          </p:cNvSpPr>
          <p:nvPr>
            <p:ph type="body" sz="quarter" idx="10"/>
          </p:nvPr>
        </p:nvSpPr>
        <p:spPr>
          <a:xfrm>
            <a:off x="584200" y="1435100"/>
            <a:ext cx="5042877" cy="4998291"/>
          </a:xfrm>
        </p:spPr>
        <p:txBody>
          <a:bodyPr/>
          <a:lstStyle/>
          <a:p>
            <a:r>
              <a:rPr lang="en-US"/>
              <a:t>Extract text and their locations</a:t>
            </a:r>
          </a:p>
          <a:p>
            <a:r>
              <a:rPr lang="en-US"/>
              <a:t>Extract structural elements like tables and selection marks</a:t>
            </a:r>
          </a:p>
          <a:p>
            <a:r>
              <a:rPr lang="en-US"/>
              <a:t>Extracts print and handwritten text for the full list of supported languages</a:t>
            </a:r>
          </a:p>
          <a:p>
            <a:r>
              <a:rPr lang="en-US"/>
              <a:t>More structural elements like titles, headers, footers, paragraphs, captions coming soon.</a:t>
            </a:r>
          </a:p>
          <a:p>
            <a:pPr marL="0" indent="0">
              <a:buNone/>
            </a:pPr>
            <a:endParaRPr lang="en-US"/>
          </a:p>
        </p:txBody>
      </p:sp>
      <p:pic>
        <p:nvPicPr>
          <p:cNvPr id="7" name="Picture 6" descr="Screenshot: Layout output in Form Recognizer Studio">
            <a:extLst>
              <a:ext uri="{FF2B5EF4-FFF2-40B4-BE49-F238E27FC236}">
                <a16:creationId xmlns:a16="http://schemas.microsoft.com/office/drawing/2014/main" id="{34D0BD5C-E94E-4382-AEF5-201B5E047CE5}"/>
              </a:ext>
            </a:extLst>
          </p:cNvPr>
          <p:cNvPicPr>
            <a:picLocks noChangeAspect="1"/>
          </p:cNvPicPr>
          <p:nvPr/>
        </p:nvPicPr>
        <p:blipFill>
          <a:blip r:embed="rId2"/>
          <a:stretch>
            <a:fillRect/>
          </a:stretch>
        </p:blipFill>
        <p:spPr>
          <a:xfrm>
            <a:off x="5834441" y="1361287"/>
            <a:ext cx="5969576" cy="4324708"/>
          </a:xfrm>
          <a:prstGeom prst="rect">
            <a:avLst/>
          </a:prstGeom>
        </p:spPr>
      </p:pic>
      <p:pic>
        <p:nvPicPr>
          <p:cNvPr id="9" name="Picture 8" descr="Screenshot: Table extracted by Layout in Form Recognizer Studio">
            <a:extLst>
              <a:ext uri="{FF2B5EF4-FFF2-40B4-BE49-F238E27FC236}">
                <a16:creationId xmlns:a16="http://schemas.microsoft.com/office/drawing/2014/main" id="{F6EEB770-2720-4711-B3EA-805B25225F2E}"/>
              </a:ext>
            </a:extLst>
          </p:cNvPr>
          <p:cNvPicPr>
            <a:picLocks noChangeAspect="1"/>
          </p:cNvPicPr>
          <p:nvPr/>
        </p:nvPicPr>
        <p:blipFill>
          <a:blip r:embed="rId3"/>
          <a:stretch>
            <a:fillRect/>
          </a:stretch>
        </p:blipFill>
        <p:spPr>
          <a:xfrm>
            <a:off x="6419561" y="3809997"/>
            <a:ext cx="5591820" cy="1175533"/>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1" name="Picture 10" descr="Screenshot: Extraction of selection marks by Layout in Form Recognizer Studio">
            <a:extLst>
              <a:ext uri="{FF2B5EF4-FFF2-40B4-BE49-F238E27FC236}">
                <a16:creationId xmlns:a16="http://schemas.microsoft.com/office/drawing/2014/main" id="{FBFB459A-63AF-4B85-94C3-77BD71FCD169}"/>
              </a:ext>
            </a:extLst>
          </p:cNvPr>
          <p:cNvPicPr>
            <a:picLocks noChangeAspect="1"/>
          </p:cNvPicPr>
          <p:nvPr/>
        </p:nvPicPr>
        <p:blipFill>
          <a:blip r:embed="rId4"/>
          <a:stretch>
            <a:fillRect/>
          </a:stretch>
        </p:blipFill>
        <p:spPr>
          <a:xfrm>
            <a:off x="9588315" y="1435100"/>
            <a:ext cx="2212000" cy="731290"/>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72679E31-217F-493F-9B55-CD0DFDB8FD75}"/>
              </a:ext>
              <a:ext uri="{C183D7F6-B498-43B3-948B-1728B52AA6E4}">
                <adec:decorative xmlns:adec="http://schemas.microsoft.com/office/drawing/2017/decorative" val="1"/>
              </a:ext>
            </a:extLst>
          </p:cNvPr>
          <p:cNvSpPr/>
          <p:nvPr/>
        </p:nvSpPr>
        <p:spPr bwMode="auto">
          <a:xfrm>
            <a:off x="6971440" y="2571320"/>
            <a:ext cx="611891"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D156318-E7FE-49E5-B9E0-270CD26D280D}"/>
              </a:ext>
              <a:ext uri="{C183D7F6-B498-43B3-948B-1728B52AA6E4}">
                <adec:decorative xmlns:adec="http://schemas.microsoft.com/office/drawing/2017/decorative" val="1"/>
              </a:ext>
            </a:extLst>
          </p:cNvPr>
          <p:cNvSpPr/>
          <p:nvPr/>
        </p:nvSpPr>
        <p:spPr bwMode="auto">
          <a:xfrm>
            <a:off x="9873915" y="2317920"/>
            <a:ext cx="1009508"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826A545-B6EF-47F1-BBDC-52CEA342E827}"/>
              </a:ext>
              <a:ext uri="{C183D7F6-B498-43B3-948B-1728B52AA6E4}">
                <adec:decorative xmlns:adec="http://schemas.microsoft.com/office/drawing/2017/decorative" val="1"/>
              </a:ext>
            </a:extLst>
          </p:cNvPr>
          <p:cNvSpPr/>
          <p:nvPr/>
        </p:nvSpPr>
        <p:spPr bwMode="auto">
          <a:xfrm>
            <a:off x="5834441" y="3641554"/>
            <a:ext cx="676362" cy="4973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45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5810-E7D7-458A-B4D1-27855823E314}"/>
              </a:ext>
            </a:extLst>
          </p:cNvPr>
          <p:cNvSpPr>
            <a:spLocks noGrp="1"/>
          </p:cNvSpPr>
          <p:nvPr>
            <p:ph type="title"/>
          </p:nvPr>
        </p:nvSpPr>
        <p:spPr>
          <a:xfrm>
            <a:off x="586740" y="233718"/>
            <a:ext cx="11018520" cy="553998"/>
          </a:xfrm>
        </p:spPr>
        <p:txBody>
          <a:bodyPr>
            <a:normAutofit fontScale="90000"/>
          </a:bodyPr>
          <a:lstStyle/>
          <a:p>
            <a:r>
              <a:rPr lang="en-US"/>
              <a:t>164 languages</a:t>
            </a:r>
          </a:p>
        </p:txBody>
      </p:sp>
      <p:sp>
        <p:nvSpPr>
          <p:cNvPr id="6" name="TextBox 5">
            <a:extLst>
              <a:ext uri="{FF2B5EF4-FFF2-40B4-BE49-F238E27FC236}">
                <a16:creationId xmlns:a16="http://schemas.microsoft.com/office/drawing/2014/main" id="{14290FD7-3848-441E-B6B0-503DE9911FF8}"/>
              </a:ext>
            </a:extLst>
          </p:cNvPr>
          <p:cNvSpPr txBox="1"/>
          <p:nvPr/>
        </p:nvSpPr>
        <p:spPr>
          <a:xfrm>
            <a:off x="613141" y="1011198"/>
            <a:ext cx="1629669" cy="53553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Italian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German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Spanish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Portuguese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Dutch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Japanese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Korean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Czech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Hungarian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Swedish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Turkish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Norwegian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Cebuano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Fijian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Swahili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Zulu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Afrikaans</a:t>
            </a:r>
          </a:p>
          <a:p>
            <a:pPr lvl="0">
              <a:defRPr/>
            </a:pPr>
            <a:r>
              <a:rPr lang="en-US" sz="1200">
                <a:latin typeface="Calibri" panose="020F0502020204030204"/>
              </a:rPr>
              <a:t>Albanian</a:t>
            </a:r>
          </a:p>
          <a:p>
            <a:pPr lvl="0">
              <a:defRPr/>
            </a:pPr>
            <a:r>
              <a:rPr lang="en-US" sz="1200">
                <a:latin typeface="Calibri" panose="020F0502020204030204"/>
              </a:rPr>
              <a:t>Indonesian</a:t>
            </a:r>
          </a:p>
          <a:p>
            <a:pPr lvl="0">
              <a:defRPr/>
            </a:pPr>
            <a:r>
              <a:rPr lang="en-US" sz="1200">
                <a:latin typeface="Calibri" panose="020F0502020204030204"/>
              </a:rPr>
              <a:t>Malay (Latin script)</a:t>
            </a:r>
          </a:p>
          <a:p>
            <a:pPr lvl="0">
              <a:defRPr/>
            </a:pPr>
            <a:r>
              <a:rPr lang="en-US" sz="1200">
                <a:latin typeface="Calibri" panose="020F0502020204030204"/>
              </a:rPr>
              <a:t>Filipino</a:t>
            </a:r>
          </a:p>
        </p:txBody>
      </p:sp>
      <p:sp>
        <p:nvSpPr>
          <p:cNvPr id="7" name="TextBox 6">
            <a:extLst>
              <a:ext uri="{FF2B5EF4-FFF2-40B4-BE49-F238E27FC236}">
                <a16:creationId xmlns:a16="http://schemas.microsoft.com/office/drawing/2014/main" id="{E794A256-931E-4C3A-8DB6-BC15AA27792E}"/>
              </a:ext>
            </a:extLst>
          </p:cNvPr>
          <p:cNvSpPr txBox="1"/>
          <p:nvPr/>
        </p:nvSpPr>
        <p:spPr>
          <a:xfrm>
            <a:off x="3798125" y="957105"/>
            <a:ext cx="1123679" cy="5909310"/>
          </a:xfrm>
          <a:prstGeom prst="rect">
            <a:avLst/>
          </a:prstGeom>
          <a:noFill/>
        </p:spPr>
        <p:txBody>
          <a:bodyPr wrap="square" lIns="0" tIns="0" rIns="0" bIns="0" rtlCol="0">
            <a:spAutoFit/>
          </a:bodyPr>
          <a:lstStyle/>
          <a:p>
            <a:pPr lvl="0">
              <a:defRPr/>
            </a:pPr>
            <a:r>
              <a:rPr lang="en-US" sz="1200">
                <a:latin typeface="Calibri" panose="020F0502020204030204"/>
              </a:rPr>
              <a:t>Interlingua</a:t>
            </a:r>
          </a:p>
          <a:p>
            <a:pPr lvl="0">
              <a:defRPr/>
            </a:pPr>
            <a:r>
              <a:rPr lang="en-US" sz="1200">
                <a:latin typeface="Calibri" panose="020F0502020204030204"/>
              </a:rPr>
              <a:t>Kabuverdianu</a:t>
            </a:r>
          </a:p>
          <a:p>
            <a:pPr lvl="0">
              <a:defRPr/>
            </a:pPr>
            <a:r>
              <a:rPr lang="en-US" sz="1200">
                <a:latin typeface="Calibri" panose="020F0502020204030204"/>
              </a:rPr>
              <a:t>Cornish</a:t>
            </a:r>
          </a:p>
          <a:p>
            <a:pPr lvl="0">
              <a:defRPr/>
            </a:pPr>
            <a:r>
              <a:rPr lang="en-US" sz="1200">
                <a:latin typeface="Calibri" panose="020F0502020204030204"/>
              </a:rPr>
              <a:t>Hmong Daw (Latin)</a:t>
            </a:r>
          </a:p>
          <a:p>
            <a:pPr lvl="0">
              <a:defRPr/>
            </a:pPr>
            <a:r>
              <a:rPr lang="en-US" sz="1200">
                <a:latin typeface="Calibri" panose="020F0502020204030204"/>
              </a:rPr>
              <a:t>Inuktitut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K’iche’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Yucatec Maya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Estonian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Finnish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Slovenian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Kashubian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Kurdish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Crimean 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Chamorro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Upper Sorbian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Walser</a:t>
            </a:r>
          </a:p>
          <a:p>
            <a:pPr lvl="0">
              <a:defRPr/>
            </a:pPr>
            <a:r>
              <a:rPr lang="en-US" sz="1200">
                <a:latin typeface="Segoe UI" panose="020B0502040204020203" pitchFamily="34" charset="0"/>
              </a:rPr>
              <a:t>Azerbaijani (Latin Script)</a:t>
            </a:r>
            <a:br>
              <a:rPr lang="en-US" sz="1200">
                <a:latin typeface="Calibri" panose="020F0502020204030204"/>
              </a:rPr>
            </a:br>
            <a:r>
              <a:rPr lang="en-US" sz="1200">
                <a:latin typeface="Segoe UI" panose="020B0502040204020203" pitchFamily="34" charset="0"/>
              </a:rPr>
              <a:t>Belarusian (Latin Script)</a:t>
            </a:r>
            <a:br>
              <a:rPr lang="en-US" sz="1200">
                <a:latin typeface="Calibri" panose="020F0502020204030204"/>
              </a:rPr>
            </a:br>
            <a:r>
              <a:rPr lang="en-US" sz="1200">
                <a:latin typeface="Segoe UI" panose="020B0502040204020203" pitchFamily="34" charset="0"/>
              </a:rPr>
              <a:t>Bosnian (Latin Script)</a:t>
            </a:r>
            <a:br>
              <a:rPr lang="en-US" sz="1200">
                <a:latin typeface="Calibri" panose="020F0502020204030204"/>
              </a:rPr>
            </a:br>
            <a:r>
              <a:rPr lang="en-US" sz="1200">
                <a:latin typeface="Segoe UI" panose="020B0502040204020203" pitchFamily="34" charset="0"/>
              </a:rPr>
              <a:t>Croatian</a:t>
            </a:r>
            <a:br>
              <a:rPr lang="en-US" sz="1200">
                <a:latin typeface="Calibri" panose="020F0502020204030204"/>
              </a:rPr>
            </a:br>
            <a:r>
              <a:rPr lang="en-US" sz="1200">
                <a:latin typeface="Segoe UI" panose="020B0502040204020203" pitchFamily="34" charset="0"/>
              </a:rPr>
              <a:t>Faroese</a:t>
            </a:r>
            <a:br>
              <a:rPr lang="en-US" sz="1200">
                <a:latin typeface="Calibri" panose="020F0502020204030204"/>
              </a:rPr>
            </a:br>
            <a:r>
              <a:rPr lang="en-US" sz="1200">
                <a:latin typeface="Segoe UI" panose="020B0502040204020203" pitchFamily="34" charset="0"/>
              </a:rPr>
              <a:t>Gagauz (Latin script)</a:t>
            </a:r>
          </a:p>
          <a:p>
            <a:pPr lvl="0">
              <a:defRPr/>
            </a:pPr>
            <a:r>
              <a:rPr lang="en-US" sz="1200">
                <a:latin typeface="Segoe UI" panose="020B0502040204020203" pitchFamily="34" charset="0"/>
              </a:rPr>
              <a:t>Hawaiian</a:t>
            </a:r>
            <a:br>
              <a:rPr lang="en-US" sz="1200">
                <a:latin typeface="Calibri" panose="020F0502020204030204"/>
              </a:rPr>
            </a:br>
            <a:r>
              <a:rPr lang="en-US" sz="1200">
                <a:latin typeface="Segoe UI" panose="020B0502040204020203" pitchFamily="34" charset="0"/>
              </a:rPr>
              <a:t>Icelandic</a:t>
            </a:r>
            <a:br>
              <a:rPr lang="en-US" sz="1200">
                <a:latin typeface="Calibri" panose="020F0502020204030204"/>
              </a:rPr>
            </a:br>
            <a:r>
              <a:rPr lang="en-US" sz="1200">
                <a:latin typeface="Segoe UI" panose="020B0502040204020203" pitchFamily="34" charset="0"/>
              </a:rPr>
              <a:t>Inari Sami</a:t>
            </a:r>
            <a:endParaRPr kumimoji="0" lang="en-US" sz="1200" b="0" i="0" u="none" strike="noStrike" kern="1200" cap="none" spc="0" normalizeH="0" baseline="0" noProof="0">
              <a:ln>
                <a:noFill/>
              </a:ln>
              <a:effectLst/>
              <a:uLnTx/>
              <a:uFillTx/>
              <a:latin typeface="Calibri" panose="020F0502020204030204"/>
            </a:endParaRPr>
          </a:p>
        </p:txBody>
      </p:sp>
      <p:sp>
        <p:nvSpPr>
          <p:cNvPr id="8" name="TextBox 7">
            <a:extLst>
              <a:ext uri="{FF2B5EF4-FFF2-40B4-BE49-F238E27FC236}">
                <a16:creationId xmlns:a16="http://schemas.microsoft.com/office/drawing/2014/main" id="{3B2D3C25-5139-46B8-9FD8-94A6E64FBE1C}"/>
              </a:ext>
            </a:extLst>
          </p:cNvPr>
          <p:cNvSpPr txBox="1"/>
          <p:nvPr/>
        </p:nvSpPr>
        <p:spPr>
          <a:xfrm>
            <a:off x="2242810" y="918865"/>
            <a:ext cx="1293748" cy="5447645"/>
          </a:xfrm>
          <a:prstGeom prst="rect">
            <a:avLst/>
          </a:prstGeom>
          <a:noFill/>
        </p:spPr>
        <p:txBody>
          <a:bodyPr wrap="square">
            <a:spAutoFit/>
          </a:bodyPr>
          <a:lstStyle/>
          <a:p>
            <a:pPr lvl="0">
              <a:defRPr/>
            </a:pPr>
            <a:r>
              <a:rPr lang="en-US" sz="1200">
                <a:latin typeface="Calibri" panose="020F0502020204030204"/>
              </a:rPr>
              <a:t>Catalan</a:t>
            </a:r>
          </a:p>
          <a:p>
            <a:pPr lvl="0">
              <a:defRPr/>
            </a:pPr>
            <a:r>
              <a:rPr lang="en-US" sz="1200">
                <a:latin typeface="Calibri" panose="020F0502020204030204"/>
              </a:rPr>
              <a:t>Galician</a:t>
            </a:r>
          </a:p>
          <a:p>
            <a:pPr lvl="0">
              <a:defRPr/>
            </a:pPr>
            <a:r>
              <a:rPr lang="en-US" sz="1200">
                <a:latin typeface="Calibri" panose="020F0502020204030204"/>
              </a:rPr>
              <a:t>Basque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Haitian Creole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Irish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Javanese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Scottish Gaelic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Romansh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Luxembourgish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Occitan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Breton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Asturian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Neapolitan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Western Frisian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Corsican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Friulian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Kara-Kalpak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Gilbertese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Bislama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Kachin (Latin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Khasi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Greenlandic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Zhuang</a:t>
            </a:r>
          </a:p>
          <a:p>
            <a:pPr>
              <a:defRPr/>
            </a:pPr>
            <a:r>
              <a:rPr lang="en-US" sz="1200">
                <a:latin typeface="Calibri" panose="020F0502020204030204"/>
              </a:rPr>
              <a:t>Volapük</a:t>
            </a:r>
          </a:p>
        </p:txBody>
      </p:sp>
      <p:sp>
        <p:nvSpPr>
          <p:cNvPr id="10" name="TextBox 9">
            <a:extLst>
              <a:ext uri="{FF2B5EF4-FFF2-40B4-BE49-F238E27FC236}">
                <a16:creationId xmlns:a16="http://schemas.microsoft.com/office/drawing/2014/main" id="{CDFF837B-AA11-40C7-9122-C9E729D0DCF2}"/>
              </a:ext>
            </a:extLst>
          </p:cNvPr>
          <p:cNvSpPr txBox="1"/>
          <p:nvPr/>
        </p:nvSpPr>
        <p:spPr>
          <a:xfrm>
            <a:off x="5356334" y="903080"/>
            <a:ext cx="2152273" cy="6186309"/>
          </a:xfrm>
          <a:prstGeom prst="rect">
            <a:avLst/>
          </a:prstGeom>
          <a:noFill/>
        </p:spPr>
        <p:txBody>
          <a:bodyPr wrap="square">
            <a:spAutoFit/>
          </a:bodyPr>
          <a:lstStyle/>
          <a:p>
            <a:pPr lvl="0"/>
            <a:r>
              <a:rPr lang="en-US" sz="1200">
                <a:latin typeface="Segoe UI" panose="020B0502040204020203" pitchFamily="34" charset="0"/>
              </a:rPr>
              <a:t>Kazakh (Latin Script)</a:t>
            </a:r>
            <a:endParaRPr lang="en-US" sz="1200">
              <a:latin typeface="Calibri" panose="020F0502020204030204"/>
            </a:endParaRPr>
          </a:p>
          <a:p>
            <a:pPr lvl="0">
              <a:defRPr/>
            </a:pPr>
            <a:r>
              <a:rPr lang="en-US" sz="1200">
                <a:latin typeface="Segoe UI" panose="020B0502040204020203" pitchFamily="34" charset="0"/>
              </a:rPr>
              <a:t>Kosraean</a:t>
            </a:r>
            <a:br>
              <a:rPr lang="en-US" sz="1200">
                <a:latin typeface="Calibri" panose="020F0502020204030204"/>
              </a:rPr>
            </a:br>
            <a:r>
              <a:rPr lang="en-US" sz="1200">
                <a:latin typeface="Segoe UI" panose="020B0502040204020203" pitchFamily="34" charset="0"/>
              </a:rPr>
              <a:t>Lakota</a:t>
            </a:r>
            <a:br>
              <a:rPr lang="en-US" sz="1200">
                <a:latin typeface="Calibri" panose="020F0502020204030204"/>
              </a:rPr>
            </a:br>
            <a:r>
              <a:rPr lang="en-US" sz="1200">
                <a:latin typeface="Segoe UI" panose="020B0502040204020203" pitchFamily="34" charset="0"/>
              </a:rPr>
              <a:t>Latin</a:t>
            </a:r>
            <a:br>
              <a:rPr lang="en-US" sz="1200">
                <a:latin typeface="Calibri" panose="020F0502020204030204"/>
              </a:rPr>
            </a:br>
            <a:r>
              <a:rPr lang="en-US" sz="1200">
                <a:latin typeface="Segoe UI" panose="020B0502040204020203" pitchFamily="34" charset="0"/>
              </a:rPr>
              <a:t>Lithuanian</a:t>
            </a:r>
            <a:br>
              <a:rPr lang="en-US" sz="1200">
                <a:latin typeface="Calibri" panose="020F0502020204030204"/>
              </a:rPr>
            </a:br>
            <a:r>
              <a:rPr lang="en-US" sz="1200">
                <a:latin typeface="Segoe UI" panose="020B0502040204020203" pitchFamily="34" charset="0"/>
              </a:rPr>
              <a:t>Lower Sorbian</a:t>
            </a:r>
            <a:br>
              <a:rPr lang="en-US" sz="1200">
                <a:latin typeface="Calibri" panose="020F0502020204030204"/>
              </a:rPr>
            </a:br>
            <a:r>
              <a:rPr lang="en-US" sz="1200" err="1">
                <a:latin typeface="Segoe UI" panose="020B0502040204020203" pitchFamily="34" charset="0"/>
              </a:rPr>
              <a:t>Lule</a:t>
            </a:r>
            <a:r>
              <a:rPr lang="en-US" sz="1200">
                <a:latin typeface="Segoe UI" panose="020B0502040204020203" pitchFamily="34" charset="0"/>
              </a:rPr>
              <a:t> Sami</a:t>
            </a:r>
            <a:br>
              <a:rPr lang="en-US" sz="1200">
                <a:latin typeface="Calibri" panose="020F0502020204030204"/>
              </a:rPr>
            </a:br>
            <a:r>
              <a:rPr lang="en-US" sz="1200">
                <a:latin typeface="Segoe UI" panose="020B0502040204020203" pitchFamily="34" charset="0"/>
              </a:rPr>
              <a:t>Maltese</a:t>
            </a:r>
            <a:br>
              <a:rPr lang="en-US" sz="1200">
                <a:latin typeface="Calibri" panose="020F0502020204030204"/>
              </a:rPr>
            </a:br>
            <a:r>
              <a:rPr lang="en-US" sz="1200" err="1">
                <a:latin typeface="Segoe UI" panose="020B0502040204020203" pitchFamily="34" charset="0"/>
              </a:rPr>
              <a:t>Maori</a:t>
            </a:r>
            <a:endParaRPr lang="en-US" sz="1200">
              <a:latin typeface="Segoe UI" panose="020B0502040204020203" pitchFamily="34" charset="0"/>
            </a:endParaRPr>
          </a:p>
          <a:p>
            <a:pPr lvl="0">
              <a:defRPr/>
            </a:pPr>
            <a:r>
              <a:rPr lang="en-US" sz="1200">
                <a:latin typeface="Segoe UI" panose="020B0502040204020203" pitchFamily="34" charset="0"/>
              </a:rPr>
              <a:t>Montenegrin (Latin Script)</a:t>
            </a:r>
            <a:br>
              <a:rPr lang="en-US" sz="1200">
                <a:latin typeface="Calibri" panose="020F0502020204030204"/>
              </a:rPr>
            </a:br>
            <a:r>
              <a:rPr lang="en-US" sz="1200">
                <a:latin typeface="Segoe UI" panose="020B0502040204020203" pitchFamily="34" charset="0"/>
              </a:rPr>
              <a:t>Niuean</a:t>
            </a:r>
            <a:br>
              <a:rPr lang="en-US" sz="1200">
                <a:latin typeface="Calibri" panose="020F0502020204030204"/>
              </a:rPr>
            </a:br>
            <a:r>
              <a:rPr lang="en-US" sz="1200">
                <a:latin typeface="Segoe UI" panose="020B0502040204020203" pitchFamily="34" charset="0"/>
              </a:rPr>
              <a:t>Northern Sami (Latin script)</a:t>
            </a:r>
            <a:br>
              <a:rPr lang="en-US" sz="1200">
                <a:latin typeface="Calibri" panose="020F0502020204030204"/>
              </a:rPr>
            </a:br>
            <a:r>
              <a:rPr lang="en-US" sz="1200">
                <a:latin typeface="Segoe UI" panose="020B0502040204020203" pitchFamily="34" charset="0"/>
              </a:rPr>
              <a:t>Ripuarian</a:t>
            </a:r>
            <a:br>
              <a:rPr lang="en-US" sz="1200">
                <a:latin typeface="Calibri" panose="020F0502020204030204"/>
              </a:rPr>
            </a:br>
            <a:r>
              <a:rPr lang="en-US" sz="1200">
                <a:latin typeface="Segoe UI" panose="020B0502040204020203" pitchFamily="34" charset="0"/>
              </a:rPr>
              <a:t>Romanian</a:t>
            </a:r>
            <a:br>
              <a:rPr lang="en-US" sz="1200">
                <a:latin typeface="Calibri" panose="020F0502020204030204"/>
              </a:rPr>
            </a:br>
            <a:r>
              <a:rPr lang="en-US" sz="1200">
                <a:latin typeface="Segoe UI" panose="020B0502040204020203" pitchFamily="34" charset="0"/>
              </a:rPr>
              <a:t>Samoan (Latin script)</a:t>
            </a:r>
            <a:br>
              <a:rPr lang="en-US" sz="1200">
                <a:latin typeface="Calibri" panose="020F0502020204030204"/>
              </a:rPr>
            </a:br>
            <a:r>
              <a:rPr lang="en-US" sz="1200">
                <a:latin typeface="Segoe UI" panose="020B0502040204020203" pitchFamily="34" charset="0"/>
              </a:rPr>
              <a:t>Serbian (Latin Script)</a:t>
            </a:r>
            <a:br>
              <a:rPr lang="en-US" sz="1200">
                <a:latin typeface="Calibri" panose="020F0502020204030204"/>
              </a:rPr>
            </a:br>
            <a:r>
              <a:rPr lang="en-US" sz="1200">
                <a:latin typeface="Calibri" panose="020F0502020204030204"/>
              </a:rPr>
              <a:t>Russian</a:t>
            </a:r>
            <a:br>
              <a:rPr lang="en-US" sz="1200">
                <a:latin typeface="Calibri" panose="020F0502020204030204"/>
              </a:rPr>
            </a:br>
            <a:r>
              <a:rPr lang="en-US" sz="1200">
                <a:latin typeface="Calibri" panose="020F0502020204030204"/>
              </a:rPr>
              <a:t>Bulgarian</a:t>
            </a:r>
            <a:br>
              <a:rPr lang="en-US" sz="1200">
                <a:latin typeface="Calibri" panose="020F0502020204030204"/>
              </a:rPr>
            </a:br>
            <a:r>
              <a:rPr lang="en-US" sz="1200">
                <a:latin typeface="Calibri" panose="020F0502020204030204"/>
              </a:rPr>
              <a:t>Ossetic</a:t>
            </a:r>
            <a:br>
              <a:rPr lang="en-US" sz="1200">
                <a:latin typeface="Calibri" panose="020F0502020204030204"/>
              </a:rPr>
            </a:br>
            <a:r>
              <a:rPr lang="en-US" sz="1200">
                <a:latin typeface="Calibri" panose="020F0502020204030204"/>
              </a:rPr>
              <a:t>Kazakh (Cyrillic Script)</a:t>
            </a:r>
            <a:br>
              <a:rPr lang="en-US" sz="1200">
                <a:latin typeface="Calibri" panose="020F0502020204030204"/>
              </a:rPr>
            </a:br>
            <a:r>
              <a:rPr lang="en-US" sz="1200">
                <a:latin typeface="Calibri" panose="020F0502020204030204"/>
              </a:rPr>
              <a:t>Kyrgyz (Cyrillic Script)</a:t>
            </a:r>
            <a:br>
              <a:rPr lang="en-US" sz="1200">
                <a:latin typeface="Calibri" panose="020F0502020204030204"/>
              </a:rPr>
            </a:br>
            <a:r>
              <a:rPr lang="en-US" sz="1200">
                <a:latin typeface="Calibri" panose="020F0502020204030204"/>
              </a:rPr>
              <a:t>Mongolian (Cyrillic Script)</a:t>
            </a:r>
            <a:br>
              <a:rPr lang="en-US" sz="1200">
                <a:latin typeface="Calibri" panose="020F0502020204030204"/>
              </a:rPr>
            </a:br>
            <a:r>
              <a:rPr lang="en-US" sz="1200">
                <a:latin typeface="Calibri" panose="020F0502020204030204"/>
              </a:rPr>
              <a:t>Montenegrin (Cyrillic Script)</a:t>
            </a:r>
            <a:br>
              <a:rPr lang="en-US" sz="1200">
                <a:latin typeface="Calibri" panose="020F0502020204030204"/>
              </a:rPr>
            </a:br>
            <a:r>
              <a:rPr lang="en-US" sz="1200">
                <a:latin typeface="Calibri" panose="020F0502020204030204"/>
              </a:rPr>
              <a:t>Tajik</a:t>
            </a:r>
            <a:br>
              <a:rPr lang="en-US" sz="1200">
                <a:latin typeface="Calibri" panose="020F0502020204030204"/>
              </a:rPr>
            </a:br>
            <a:r>
              <a:rPr lang="en-US" sz="1200">
                <a:latin typeface="Calibri" panose="020F0502020204030204"/>
              </a:rPr>
              <a:t>Uzbek (Cyrillic Script)</a:t>
            </a:r>
            <a:br>
              <a:rPr lang="en-US" sz="1200">
                <a:latin typeface="Calibri" panose="020F0502020204030204"/>
              </a:rPr>
            </a:br>
            <a:r>
              <a:rPr lang="en-US" sz="1200">
                <a:latin typeface="Calibri" panose="020F0502020204030204"/>
              </a:rPr>
              <a:t>Belarusian (Cyrillic Script)</a:t>
            </a:r>
            <a:br>
              <a:rPr lang="en-US" sz="1200">
                <a:latin typeface="Calibri" panose="020F0502020204030204"/>
              </a:rPr>
            </a:br>
            <a:r>
              <a:rPr lang="en-US" sz="1200">
                <a:latin typeface="Calibri" panose="020F0502020204030204"/>
              </a:rPr>
              <a:t>Karachay-Balkar</a:t>
            </a:r>
          </a:p>
          <a:p>
            <a:pPr lvl="0"/>
            <a:r>
              <a:rPr lang="en-US" sz="1200">
                <a:latin typeface="Calibri" panose="020F0502020204030204"/>
              </a:rPr>
              <a:t>Koryak</a:t>
            </a:r>
            <a:br>
              <a:rPr lang="en-US" sz="1200">
                <a:latin typeface="Calibri" panose="020F0502020204030204"/>
              </a:rPr>
            </a:br>
            <a:r>
              <a:rPr lang="en-US" sz="1200">
                <a:latin typeface="Calibri" panose="020F0502020204030204"/>
              </a:rPr>
              <a:t>Buryat (Cyrillic Script)</a:t>
            </a:r>
            <a:br>
              <a:rPr lang="en-US" sz="1200">
                <a:latin typeface="Calibri" panose="020F0502020204030204"/>
              </a:rPr>
            </a:br>
            <a:r>
              <a:rPr lang="en-US" sz="1200">
                <a:latin typeface="Calibri" panose="020F0502020204030204"/>
              </a:rPr>
              <a:t>Tuvan</a:t>
            </a:r>
            <a:br>
              <a:rPr lang="en-US" sz="1200">
                <a:latin typeface="Calibri" panose="020F0502020204030204"/>
              </a:rPr>
            </a:br>
            <a:r>
              <a:rPr lang="en-US" sz="1200">
                <a:latin typeface="Calibri" panose="020F0502020204030204"/>
              </a:rPr>
              <a:t>Kara-Kalpak (Cyrillic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Kumyk</a:t>
            </a:r>
            <a:r>
              <a:rPr kumimoji="0" lang="en-US" sz="1200" b="0" i="0" u="none" strike="noStrike" kern="1200" cap="none" spc="0" normalizeH="0" baseline="0" noProof="0">
                <a:ln>
                  <a:noFill/>
                </a:ln>
                <a:effectLst/>
                <a:uLnTx/>
                <a:uFillTx/>
                <a:latin typeface="Calibri" panose="020F0502020204030204"/>
              </a:rPr>
              <a:t> (Cyrillic Script)</a:t>
            </a:r>
          </a:p>
        </p:txBody>
      </p:sp>
      <p:sp>
        <p:nvSpPr>
          <p:cNvPr id="11" name="TextBox 10">
            <a:extLst>
              <a:ext uri="{FF2B5EF4-FFF2-40B4-BE49-F238E27FC236}">
                <a16:creationId xmlns:a16="http://schemas.microsoft.com/office/drawing/2014/main" id="{00CE08C2-ABA0-41C3-B9F0-D0208F14E601}"/>
              </a:ext>
            </a:extLst>
          </p:cNvPr>
          <p:cNvSpPr txBox="1"/>
          <p:nvPr/>
        </p:nvSpPr>
        <p:spPr>
          <a:xfrm>
            <a:off x="7655746" y="903079"/>
            <a:ext cx="2446552" cy="6186309"/>
          </a:xfrm>
          <a:prstGeom prst="rect">
            <a:avLst/>
          </a:prstGeom>
          <a:noFill/>
        </p:spPr>
        <p:txBody>
          <a:bodyPr wrap="square">
            <a:spAutoFit/>
          </a:bodyPr>
          <a:lstStyle/>
          <a:p>
            <a:pPr lvl="0"/>
            <a:r>
              <a:rPr lang="en-US" sz="1200" err="1">
                <a:latin typeface="Calibri" panose="020F0502020204030204"/>
              </a:rPr>
              <a:t>Nogay</a:t>
            </a:r>
            <a:br>
              <a:rPr lang="en-US" sz="1200">
                <a:latin typeface="Calibri" panose="020F0502020204030204"/>
              </a:rPr>
            </a:br>
            <a:r>
              <a:rPr lang="en-US" sz="1200" err="1">
                <a:latin typeface="Calibri" panose="020F0502020204030204"/>
              </a:rPr>
              <a:t>Erzya</a:t>
            </a:r>
            <a:r>
              <a:rPr lang="en-US" sz="1200">
                <a:latin typeface="Calibri" panose="020F0502020204030204"/>
              </a:rPr>
              <a:t> (Cyrillic Script)</a:t>
            </a:r>
            <a:endParaRPr lang="en-US" sz="1200">
              <a:latin typeface="Segoe UI" panose="020B0502040204020203" pitchFamily="34" charset="0"/>
            </a:endParaRPr>
          </a:p>
          <a:p>
            <a:pPr lvl="0"/>
            <a:r>
              <a:rPr lang="en-US" sz="1200">
                <a:latin typeface="Segoe UI" panose="020B0502040204020203" pitchFamily="34" charset="0"/>
              </a:rPr>
              <a:t>Skolt Sami</a:t>
            </a:r>
            <a:br>
              <a:rPr lang="en-US" sz="1200">
                <a:latin typeface="Calibri" panose="020F0502020204030204"/>
              </a:rPr>
            </a:br>
            <a:r>
              <a:rPr lang="en-US" sz="1200">
                <a:latin typeface="Segoe UI" panose="020B0502040204020203" pitchFamily="34" charset="0"/>
              </a:rPr>
              <a:t>Slovak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Southern Sami</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Tongan</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Turkmen (Latin script)</a:t>
            </a:r>
            <a:br>
              <a:rPr kumimoji="0" lang="en-US" sz="1200" b="0" i="0" u="none" strike="noStrike" kern="1200" cap="none" spc="0" normalizeH="0" baseline="0" noProof="0">
                <a:ln>
                  <a:noFill/>
                </a:ln>
                <a:effectLst/>
                <a:uLnTx/>
                <a:uFillTx/>
                <a:latin typeface="Segoe UI" panose="020B0502040204020203" pitchFamily="34" charset="0"/>
              </a:rPr>
            </a:br>
            <a:r>
              <a:rPr kumimoji="0" lang="en-US" sz="1200" b="0" i="0" u="none" strike="noStrike" kern="1200" cap="none" spc="0" normalizeH="0" baseline="0" noProof="0">
                <a:ln>
                  <a:noFill/>
                </a:ln>
                <a:effectLst/>
                <a:uLnTx/>
                <a:uFillTx/>
                <a:latin typeface="Segoe UI" panose="020B0502040204020203" pitchFamily="34" charset="0"/>
              </a:rPr>
              <a:t>Welsh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Hindi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Marathi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Nepali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Haryanvi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Sanskrit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Bhojpuri-Hindi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Bundeli</a:t>
            </a:r>
            <a:endParaRPr kumimoji="0" lang="en-US" sz="1200" b="0" i="0" u="none" strike="noStrike" kern="1200" cap="none" spc="0" normalizeH="0" baseline="0" noProof="0">
              <a:ln>
                <a:noFill/>
              </a:ln>
              <a:effectLst/>
              <a:uLnTx/>
              <a:uFillTx/>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Angika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Awadhi-Hindi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Bagheli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Mahasu</a:t>
            </a:r>
            <a:r>
              <a:rPr kumimoji="0" lang="en-US" sz="1200" b="0" i="0" u="none" strike="noStrike" kern="1200" cap="none" spc="0" normalizeH="0" baseline="0" noProof="0">
                <a:ln>
                  <a:noFill/>
                </a:ln>
                <a:effectLst/>
                <a:uLnTx/>
                <a:uFillTx/>
                <a:latin typeface="Calibri" panose="020F0502020204030204"/>
              </a:rPr>
              <a:t> Pahari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Brajbha</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Bodo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Dhimal</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Dogri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Gondi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Gurung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Halbi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Chhattisgarhi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Ho(</a:t>
            </a:r>
            <a:r>
              <a:rPr kumimoji="0" lang="en-US" sz="1200" b="0" i="0" u="none" strike="noStrike" kern="1200" cap="none" spc="0" normalizeH="0" baseline="0" noProof="0" err="1">
                <a:ln>
                  <a:noFill/>
                </a:ln>
                <a:effectLst/>
                <a:uLnTx/>
                <a:uFillTx/>
                <a:latin typeface="Calibri" panose="020F0502020204030204"/>
              </a:rPr>
              <a:t>Devanagiri</a:t>
            </a:r>
            <a:r>
              <a:rPr kumimoji="0" lang="en-US" sz="1200" b="0" i="0" u="none" strike="noStrike" kern="1200" cap="none" spc="0" normalizeH="0" baseline="0" noProof="0">
                <a:ln>
                  <a:noFill/>
                </a:ln>
                <a:effectLst/>
                <a:uLnTx/>
                <a:uFillTx/>
                <a:latin typeface="Calibri" panose="020F0502020204030204"/>
              </a:rPr>
              <a:t>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Jaunsari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Korku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Khaling</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ndParaRPr>
          </a:p>
        </p:txBody>
      </p:sp>
      <p:sp>
        <p:nvSpPr>
          <p:cNvPr id="12" name="TextBox 11">
            <a:extLst>
              <a:ext uri="{FF2B5EF4-FFF2-40B4-BE49-F238E27FC236}">
                <a16:creationId xmlns:a16="http://schemas.microsoft.com/office/drawing/2014/main" id="{6E7C79D3-8C36-4FFD-A223-F15135D00D69}"/>
              </a:ext>
            </a:extLst>
          </p:cNvPr>
          <p:cNvSpPr txBox="1"/>
          <p:nvPr/>
        </p:nvSpPr>
        <p:spPr>
          <a:xfrm>
            <a:off x="10105997" y="903080"/>
            <a:ext cx="1957919" cy="1754326"/>
          </a:xfrm>
          <a:prstGeom prst="rect">
            <a:avLst/>
          </a:prstGeom>
          <a:noFill/>
        </p:spPr>
        <p:txBody>
          <a:bodyPr wrap="square">
            <a:spAutoFit/>
          </a:bodyPr>
          <a:lstStyle/>
          <a:p>
            <a:pPr lvl="0">
              <a:defRPr/>
            </a:pPr>
            <a:r>
              <a:rPr lang="en-US" sz="1200" err="1">
                <a:latin typeface="Calibri" panose="020F0502020204030204"/>
              </a:rPr>
              <a:t>Malto</a:t>
            </a:r>
            <a:r>
              <a:rPr lang="en-US" sz="1200">
                <a:latin typeface="Calibri" panose="020F0502020204030204"/>
              </a:rPr>
              <a:t>(Devanagari Script)</a:t>
            </a:r>
          </a:p>
          <a:p>
            <a:pPr lvl="0">
              <a:defRPr/>
            </a:pPr>
            <a:r>
              <a:rPr lang="en-US" sz="1200">
                <a:latin typeface="Calibri" panose="020F0502020204030204"/>
              </a:rPr>
              <a:t>Kurukh (Devanagari Script)</a:t>
            </a:r>
          </a:p>
          <a:p>
            <a:r>
              <a:rPr lang="en-US" sz="1200" err="1">
                <a:latin typeface="Calibri" panose="020F0502020204030204"/>
              </a:rPr>
              <a:t>Chamling</a:t>
            </a:r>
            <a:endParaRPr lang="en-US" sz="120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Santali(Devanagari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Sadri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Sirmauri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Thangmi</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Kangri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Sherpa (Devanagari Script)</a:t>
            </a:r>
          </a:p>
        </p:txBody>
      </p:sp>
      <p:sp>
        <p:nvSpPr>
          <p:cNvPr id="13" name="TextBox 12">
            <a:extLst>
              <a:ext uri="{FF2B5EF4-FFF2-40B4-BE49-F238E27FC236}">
                <a16:creationId xmlns:a16="http://schemas.microsoft.com/office/drawing/2014/main" id="{0417D424-CE30-44FD-8E48-C4A36DE29399}"/>
              </a:ext>
            </a:extLst>
          </p:cNvPr>
          <p:cNvSpPr txBox="1"/>
          <p:nvPr/>
        </p:nvSpPr>
        <p:spPr>
          <a:xfrm>
            <a:off x="10102298" y="2591101"/>
            <a:ext cx="1816931"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Arabic</a:t>
            </a:r>
            <a:endParaRPr kumimoji="0" lang="en-US" sz="1200" b="0" i="0" u="none" strike="noStrike" kern="1200" cap="none" spc="0" normalizeH="0" baseline="0" noProof="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Kurdish (</a:t>
            </a:r>
            <a:r>
              <a:rPr kumimoji="0" lang="en-US" sz="1200" b="0" i="0" u="none" strike="noStrike" kern="1200" cap="none" spc="0" normalizeH="0" baseline="0" noProof="0" err="1">
                <a:ln>
                  <a:noFill/>
                </a:ln>
                <a:effectLst/>
                <a:uLnTx/>
                <a:uFillTx/>
                <a:latin typeface="Calibri" panose="020F0502020204030204"/>
                <a:ea typeface="+mn-ea"/>
                <a:cs typeface="+mn-cs"/>
              </a:rPr>
              <a:t>ku</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Panjabi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Persian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Dari (prs)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Pushto (</a:t>
            </a:r>
            <a:r>
              <a:rPr kumimoji="0" lang="en-US" sz="1200" b="0" i="0" u="none" strike="noStrike" kern="1200" cap="none" spc="0" normalizeH="0" baseline="0" noProof="0" err="1">
                <a:ln>
                  <a:noFill/>
                </a:ln>
                <a:effectLst/>
                <a:uLnTx/>
                <a:uFillTx/>
                <a:latin typeface="Calibri" panose="020F0502020204030204"/>
                <a:ea typeface="+mn-ea"/>
                <a:cs typeface="+mn-cs"/>
              </a:rPr>
              <a:t>ps</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Somali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Uyghur (ug)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Urdu(</a:t>
            </a:r>
            <a:r>
              <a:rPr kumimoji="0" lang="en-US" sz="1200" b="0" i="0" u="none" strike="noStrike" kern="1200" cap="none" spc="0" normalizeH="0" baseline="0" noProof="0" err="1">
                <a:ln>
                  <a:noFill/>
                </a:ln>
                <a:effectLst/>
                <a:uLnTx/>
                <a:uFillTx/>
                <a:latin typeface="Calibri" panose="020F0502020204030204"/>
                <a:ea typeface="+mn-ea"/>
                <a:cs typeface="+mn-cs"/>
              </a:rPr>
              <a:t>ur</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a:t>
            </a:r>
            <a:r>
              <a:rPr kumimoji="0" lang="en-US" sz="1200" b="0" i="0" u="none" strike="noStrike" kern="1200" cap="none" spc="0" normalizeH="0" baseline="0" noProof="0" err="1">
                <a:ln>
                  <a:noFill/>
                </a:ln>
                <a:effectLst/>
                <a:uLnTx/>
                <a:uFillTx/>
                <a:latin typeface="Calibri" panose="020F0502020204030204"/>
                <a:ea typeface="+mn-ea"/>
                <a:cs typeface="+mn-cs"/>
              </a:rPr>
              <a:t>uz</a:t>
            </a:r>
            <a:r>
              <a:rPr kumimoji="0" lang="en-US" sz="1200" b="0" i="0" u="none" strike="noStrike" kern="1200" cap="none" spc="0" normalizeH="0" baseline="0" noProof="0">
                <a:ln>
                  <a:noFill/>
                </a:ln>
                <a:effectLst/>
                <a:uLnTx/>
                <a:uFillTx/>
                <a:latin typeface="Calibri" panose="020F0502020204030204"/>
                <a:ea typeface="+mn-ea"/>
                <a:cs typeface="+mn-cs"/>
              </a:rPr>
              <a:t>)</a:t>
            </a:r>
          </a:p>
        </p:txBody>
      </p:sp>
    </p:spTree>
    <p:extLst>
      <p:ext uri="{BB962C8B-B14F-4D97-AF65-F5344CB8AC3E}">
        <p14:creationId xmlns:p14="http://schemas.microsoft.com/office/powerpoint/2010/main" val="180024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Train a custom model</a:t>
            </a:r>
            <a:br>
              <a:rPr lang="en-US"/>
            </a:br>
            <a:r>
              <a:rPr lang="en-US" sz="2400"/>
              <a:t>Template and Neural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1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a:t>Forms or Documents </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422158" y="1462549"/>
            <a:ext cx="3465191" cy="4100766"/>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363633" y="1476274"/>
            <a:ext cx="3465190" cy="4103854"/>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474074"/>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14175"/>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29084"/>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899787" y="5142672"/>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731632"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r>
              <a:rPr lang="en-US" sz="1800">
                <a:solidFill>
                  <a:schemeClr val="bg1"/>
                </a:solidFill>
                <a:ea typeface="Segoe UI" pitchFamily="34" charset="0"/>
                <a:cs typeface="Segoe UI" pitchFamily="34" charset="0"/>
              </a:rPr>
              <a:t>Neural</a:t>
            </a:r>
            <a:endParaRPr lang="en-US">
              <a:solidFill>
                <a:schemeClr val="bg1"/>
              </a:solidFill>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r>
              <a:rPr lang="en-US">
                <a:solidFill>
                  <a:schemeClr val="bg1"/>
                </a:solidFill>
                <a:cs typeface="Segoe UI" pitchFamily="34" charset="0"/>
              </a:rPr>
              <a:t>Template</a:t>
            </a:r>
            <a:endParaRPr lang="en-US">
              <a:solidFill>
                <a:schemeClr val="bg1"/>
              </a:solidFill>
            </a:endParaRPr>
          </a:p>
        </p:txBody>
      </p:sp>
    </p:spTree>
    <p:extLst>
      <p:ext uri="{BB962C8B-B14F-4D97-AF65-F5344CB8AC3E}">
        <p14:creationId xmlns:p14="http://schemas.microsoft.com/office/powerpoint/2010/main" val="1433911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6FCE-788E-43CB-B7CF-5CA7F01409EE}"/>
              </a:ext>
            </a:extLst>
          </p:cNvPr>
          <p:cNvSpPr>
            <a:spLocks noGrp="1"/>
          </p:cNvSpPr>
          <p:nvPr>
            <p:ph type="title"/>
          </p:nvPr>
        </p:nvSpPr>
        <p:spPr/>
        <p:txBody>
          <a:bodyPr/>
          <a:lstStyle/>
          <a:p>
            <a:r>
              <a:rPr lang="en-US"/>
              <a:t>Choosing the right model</a:t>
            </a:r>
          </a:p>
        </p:txBody>
      </p:sp>
      <p:sp>
        <p:nvSpPr>
          <p:cNvPr id="13" name="Rectangle 12" descr="List outline">
            <a:extLst>
              <a:ext uri="{FF2B5EF4-FFF2-40B4-BE49-F238E27FC236}">
                <a16:creationId xmlns:a16="http://schemas.microsoft.com/office/drawing/2014/main" id="{BFE2EABD-009E-4177-964F-6A4A3024E976}"/>
              </a:ext>
            </a:extLst>
          </p:cNvPr>
          <p:cNvSpPr/>
          <p:nvPr/>
        </p:nvSpPr>
        <p:spPr>
          <a:xfrm>
            <a:off x="994903" y="2012256"/>
            <a:ext cx="700839" cy="6998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F695EF8-713B-449B-9969-B65D1B09E728}"/>
              </a:ext>
            </a:extLst>
          </p:cNvPr>
          <p:cNvSpPr txBox="1"/>
          <p:nvPr/>
        </p:nvSpPr>
        <p:spPr>
          <a:xfrm>
            <a:off x="1827707" y="2208312"/>
            <a:ext cx="1022268" cy="307777"/>
          </a:xfrm>
          <a:prstGeom prst="rect">
            <a:avLst/>
          </a:prstGeom>
          <a:noFill/>
        </p:spPr>
        <p:txBody>
          <a:bodyPr wrap="none" lIns="0" tIns="0" rIns="0" bIns="0" rtlCol="0">
            <a:spAutoFit/>
          </a:bodyPr>
          <a:lstStyle/>
          <a:p>
            <a:pPr algn="l"/>
            <a:r>
              <a:rPr lang="en-US" sz="2000"/>
              <a:t>Structure</a:t>
            </a:r>
          </a:p>
        </p:txBody>
      </p:sp>
      <p:sp>
        <p:nvSpPr>
          <p:cNvPr id="15" name="Rectangle 14" descr="Stopwatch">
            <a:extLst>
              <a:ext uri="{FF2B5EF4-FFF2-40B4-BE49-F238E27FC236}">
                <a16:creationId xmlns:a16="http://schemas.microsoft.com/office/drawing/2014/main" id="{684A3738-1D7A-463C-A112-6EC7EC541573}"/>
              </a:ext>
            </a:extLst>
          </p:cNvPr>
          <p:cNvSpPr/>
          <p:nvPr/>
        </p:nvSpPr>
        <p:spPr>
          <a:xfrm>
            <a:off x="994903" y="2793851"/>
            <a:ext cx="700839" cy="7008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8874FFCE-8601-494E-9E79-95257477A5E5}"/>
              </a:ext>
            </a:extLst>
          </p:cNvPr>
          <p:cNvSpPr txBox="1"/>
          <p:nvPr/>
        </p:nvSpPr>
        <p:spPr>
          <a:xfrm>
            <a:off x="1827707" y="2990381"/>
            <a:ext cx="1522981" cy="307777"/>
          </a:xfrm>
          <a:prstGeom prst="rect">
            <a:avLst/>
          </a:prstGeom>
          <a:noFill/>
        </p:spPr>
        <p:txBody>
          <a:bodyPr wrap="none" lIns="0" tIns="0" rIns="0" bIns="0" rtlCol="0">
            <a:spAutoFit/>
          </a:bodyPr>
          <a:lstStyle/>
          <a:p>
            <a:pPr algn="l"/>
            <a:r>
              <a:rPr lang="en-US" sz="2000"/>
              <a:t>Training Time</a:t>
            </a:r>
          </a:p>
        </p:txBody>
      </p:sp>
      <p:sp>
        <p:nvSpPr>
          <p:cNvPr id="18" name="Rectangle 17" descr="Key">
            <a:extLst>
              <a:ext uri="{FF2B5EF4-FFF2-40B4-BE49-F238E27FC236}">
                <a16:creationId xmlns:a16="http://schemas.microsoft.com/office/drawing/2014/main" id="{E1B8158E-B1B2-442E-8232-228C7329389A}"/>
              </a:ext>
            </a:extLst>
          </p:cNvPr>
          <p:cNvSpPr/>
          <p:nvPr/>
        </p:nvSpPr>
        <p:spPr>
          <a:xfrm>
            <a:off x="994902" y="3579025"/>
            <a:ext cx="700839" cy="7008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9" name="Rectangle 18" descr="Workflow">
            <a:extLst>
              <a:ext uri="{FF2B5EF4-FFF2-40B4-BE49-F238E27FC236}">
                <a16:creationId xmlns:a16="http://schemas.microsoft.com/office/drawing/2014/main" id="{86BB6B25-17D1-497B-B74C-68E0F0982C7D}"/>
              </a:ext>
            </a:extLst>
          </p:cNvPr>
          <p:cNvSpPr/>
          <p:nvPr/>
        </p:nvSpPr>
        <p:spPr>
          <a:xfrm>
            <a:off x="994902" y="4361571"/>
            <a:ext cx="700839" cy="7008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0" name="Rectangle 19" descr="Sign Language">
            <a:extLst>
              <a:ext uri="{FF2B5EF4-FFF2-40B4-BE49-F238E27FC236}">
                <a16:creationId xmlns:a16="http://schemas.microsoft.com/office/drawing/2014/main" id="{EBD3E19C-0B98-44F0-8F98-16D2D1AAA849}"/>
              </a:ext>
            </a:extLst>
          </p:cNvPr>
          <p:cNvSpPr/>
          <p:nvPr/>
        </p:nvSpPr>
        <p:spPr>
          <a:xfrm>
            <a:off x="994902" y="5144117"/>
            <a:ext cx="700839" cy="7008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1" name="Rectangle 20" descr="Bullseye">
            <a:extLst>
              <a:ext uri="{FF2B5EF4-FFF2-40B4-BE49-F238E27FC236}">
                <a16:creationId xmlns:a16="http://schemas.microsoft.com/office/drawing/2014/main" id="{31C3A71A-D30C-4CC4-A2E8-457F489307FF}"/>
              </a:ext>
            </a:extLst>
          </p:cNvPr>
          <p:cNvSpPr/>
          <p:nvPr/>
        </p:nvSpPr>
        <p:spPr>
          <a:xfrm>
            <a:off x="994902" y="5931919"/>
            <a:ext cx="700839" cy="7008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3" name="TextBox 22">
            <a:extLst>
              <a:ext uri="{FF2B5EF4-FFF2-40B4-BE49-F238E27FC236}">
                <a16:creationId xmlns:a16="http://schemas.microsoft.com/office/drawing/2014/main" id="{4514E2D5-FC7E-4954-965E-A12B34FA72AA}"/>
              </a:ext>
            </a:extLst>
          </p:cNvPr>
          <p:cNvSpPr txBox="1"/>
          <p:nvPr/>
        </p:nvSpPr>
        <p:spPr>
          <a:xfrm>
            <a:off x="1827707" y="3775555"/>
            <a:ext cx="951992" cy="307777"/>
          </a:xfrm>
          <a:prstGeom prst="rect">
            <a:avLst/>
          </a:prstGeom>
          <a:noFill/>
        </p:spPr>
        <p:txBody>
          <a:bodyPr wrap="none" lIns="0" tIns="0" rIns="0" bIns="0" rtlCol="0">
            <a:spAutoFit/>
          </a:bodyPr>
          <a:lstStyle/>
          <a:p>
            <a:pPr algn="l"/>
            <a:r>
              <a:rPr lang="en-US" sz="2000"/>
              <a:t>Features</a:t>
            </a:r>
          </a:p>
        </p:txBody>
      </p:sp>
      <p:sp>
        <p:nvSpPr>
          <p:cNvPr id="25" name="TextBox 24">
            <a:extLst>
              <a:ext uri="{FF2B5EF4-FFF2-40B4-BE49-F238E27FC236}">
                <a16:creationId xmlns:a16="http://schemas.microsoft.com/office/drawing/2014/main" id="{EC54F183-D2B5-46C4-BFC5-BACBD95BEB4E}"/>
              </a:ext>
            </a:extLst>
          </p:cNvPr>
          <p:cNvSpPr txBox="1"/>
          <p:nvPr/>
        </p:nvSpPr>
        <p:spPr>
          <a:xfrm>
            <a:off x="1827707" y="4558101"/>
            <a:ext cx="1106906" cy="307777"/>
          </a:xfrm>
          <a:prstGeom prst="rect">
            <a:avLst/>
          </a:prstGeom>
          <a:noFill/>
        </p:spPr>
        <p:txBody>
          <a:bodyPr wrap="none" lIns="0" tIns="0" rIns="0" bIns="0" rtlCol="0">
            <a:spAutoFit/>
          </a:bodyPr>
          <a:lstStyle/>
          <a:p>
            <a:pPr algn="l"/>
            <a:r>
              <a:rPr lang="en-US" sz="2000"/>
              <a:t>Variations</a:t>
            </a:r>
          </a:p>
        </p:txBody>
      </p:sp>
      <p:sp>
        <p:nvSpPr>
          <p:cNvPr id="27" name="TextBox 26">
            <a:extLst>
              <a:ext uri="{FF2B5EF4-FFF2-40B4-BE49-F238E27FC236}">
                <a16:creationId xmlns:a16="http://schemas.microsoft.com/office/drawing/2014/main" id="{9B68FE16-EE7F-46E6-A770-2DF207953498}"/>
              </a:ext>
            </a:extLst>
          </p:cNvPr>
          <p:cNvSpPr txBox="1"/>
          <p:nvPr/>
        </p:nvSpPr>
        <p:spPr>
          <a:xfrm>
            <a:off x="1827707" y="5340647"/>
            <a:ext cx="1216680" cy="307777"/>
          </a:xfrm>
          <a:prstGeom prst="rect">
            <a:avLst/>
          </a:prstGeom>
          <a:noFill/>
        </p:spPr>
        <p:txBody>
          <a:bodyPr wrap="none" lIns="0" tIns="0" rIns="0" bIns="0" rtlCol="0">
            <a:spAutoFit/>
          </a:bodyPr>
          <a:lstStyle/>
          <a:p>
            <a:pPr algn="l"/>
            <a:r>
              <a:rPr lang="en-US" sz="2000"/>
              <a:t>Languages</a:t>
            </a:r>
          </a:p>
        </p:txBody>
      </p:sp>
      <p:sp>
        <p:nvSpPr>
          <p:cNvPr id="29" name="TextBox 28">
            <a:extLst>
              <a:ext uri="{FF2B5EF4-FFF2-40B4-BE49-F238E27FC236}">
                <a16:creationId xmlns:a16="http://schemas.microsoft.com/office/drawing/2014/main" id="{C288DBF1-06EA-497B-9C99-7E14E6FB96CB}"/>
              </a:ext>
            </a:extLst>
          </p:cNvPr>
          <p:cNvSpPr txBox="1"/>
          <p:nvPr/>
        </p:nvSpPr>
        <p:spPr>
          <a:xfrm>
            <a:off x="1827707" y="6128449"/>
            <a:ext cx="1009892" cy="307777"/>
          </a:xfrm>
          <a:prstGeom prst="rect">
            <a:avLst/>
          </a:prstGeom>
          <a:noFill/>
        </p:spPr>
        <p:txBody>
          <a:bodyPr wrap="none" lIns="0" tIns="0" rIns="0" bIns="0" rtlCol="0">
            <a:spAutoFit/>
          </a:bodyPr>
          <a:lstStyle/>
          <a:p>
            <a:pPr algn="l"/>
            <a:r>
              <a:rPr lang="en-US" sz="2000"/>
              <a:t>Accuracy</a:t>
            </a:r>
          </a:p>
        </p:txBody>
      </p:sp>
      <p:sp>
        <p:nvSpPr>
          <p:cNvPr id="5" name="Rectangle 4">
            <a:extLst>
              <a:ext uri="{FF2B5EF4-FFF2-40B4-BE49-F238E27FC236}">
                <a16:creationId xmlns:a16="http://schemas.microsoft.com/office/drawing/2014/main" id="{D369F48C-4FFF-4A62-B050-E382A13BDF0F}"/>
              </a:ext>
            </a:extLst>
          </p:cNvPr>
          <p:cNvSpPr/>
          <p:nvPr/>
        </p:nvSpPr>
        <p:spPr bwMode="auto">
          <a:xfrm>
            <a:off x="3676318" y="208520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r>
              <a:rPr lang="en-US">
                <a:solidFill>
                  <a:schemeClr val="accent5"/>
                </a:solidFill>
              </a:rPr>
              <a:t>Template/Form/Structure based extraction</a:t>
            </a:r>
          </a:p>
        </p:txBody>
      </p:sp>
      <p:sp>
        <p:nvSpPr>
          <p:cNvPr id="6" name="Rectangle 5">
            <a:extLst>
              <a:ext uri="{FF2B5EF4-FFF2-40B4-BE49-F238E27FC236}">
                <a16:creationId xmlns:a16="http://schemas.microsoft.com/office/drawing/2014/main" id="{B98A50A9-73AB-49E5-8A84-41568EFE4F81}"/>
              </a:ext>
            </a:extLst>
          </p:cNvPr>
          <p:cNvSpPr/>
          <p:nvPr/>
        </p:nvSpPr>
        <p:spPr bwMode="auto">
          <a:xfrm>
            <a:off x="7859027" y="208520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Structured, semi structured and unstructured</a:t>
            </a:r>
          </a:p>
        </p:txBody>
      </p:sp>
      <p:sp>
        <p:nvSpPr>
          <p:cNvPr id="8" name="Rectangle 7">
            <a:extLst>
              <a:ext uri="{FF2B5EF4-FFF2-40B4-BE49-F238E27FC236}">
                <a16:creationId xmlns:a16="http://schemas.microsoft.com/office/drawing/2014/main" id="{AB048F36-439F-4E75-9C33-F093A8A27A5D}"/>
              </a:ext>
            </a:extLst>
          </p:cNvPr>
          <p:cNvSpPr/>
          <p:nvPr/>
        </p:nvSpPr>
        <p:spPr bwMode="auto">
          <a:xfrm>
            <a:off x="3676318" y="2854312"/>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1- 5 min</a:t>
            </a:r>
          </a:p>
        </p:txBody>
      </p:sp>
      <p:sp>
        <p:nvSpPr>
          <p:cNvPr id="9" name="Rectangle 8">
            <a:extLst>
              <a:ext uri="{FF2B5EF4-FFF2-40B4-BE49-F238E27FC236}">
                <a16:creationId xmlns:a16="http://schemas.microsoft.com/office/drawing/2014/main" id="{1037D20F-075A-49AF-8372-A44E9B6223A8}"/>
              </a:ext>
            </a:extLst>
          </p:cNvPr>
          <p:cNvSpPr/>
          <p:nvPr/>
        </p:nvSpPr>
        <p:spPr bwMode="auto">
          <a:xfrm>
            <a:off x="7859027" y="2854312"/>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30 min – 1 hour</a:t>
            </a:r>
          </a:p>
        </p:txBody>
      </p:sp>
      <p:sp>
        <p:nvSpPr>
          <p:cNvPr id="10" name="Rectangle 9">
            <a:extLst>
              <a:ext uri="{FF2B5EF4-FFF2-40B4-BE49-F238E27FC236}">
                <a16:creationId xmlns:a16="http://schemas.microsoft.com/office/drawing/2014/main" id="{BCC9AC86-40E3-42E7-9B27-BCA9B1CFA088}"/>
              </a:ext>
            </a:extLst>
          </p:cNvPr>
          <p:cNvSpPr/>
          <p:nvPr/>
        </p:nvSpPr>
        <p:spPr bwMode="auto">
          <a:xfrm>
            <a:off x="3676318" y="3604661"/>
            <a:ext cx="3875109" cy="5727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Key value pairs, Tables, Selection Marks, Signatures, Regions</a:t>
            </a:r>
          </a:p>
        </p:txBody>
      </p:sp>
      <p:sp>
        <p:nvSpPr>
          <p:cNvPr id="11" name="Rectangle 10">
            <a:extLst>
              <a:ext uri="{FF2B5EF4-FFF2-40B4-BE49-F238E27FC236}">
                <a16:creationId xmlns:a16="http://schemas.microsoft.com/office/drawing/2014/main" id="{EA41F980-24A4-4E60-9D3D-0DCA36966852}"/>
              </a:ext>
            </a:extLst>
          </p:cNvPr>
          <p:cNvSpPr/>
          <p:nvPr/>
        </p:nvSpPr>
        <p:spPr bwMode="auto">
          <a:xfrm>
            <a:off x="7859027" y="3623423"/>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Key value pairs, Selection Marks</a:t>
            </a:r>
          </a:p>
        </p:txBody>
      </p:sp>
      <p:sp>
        <p:nvSpPr>
          <p:cNvPr id="16" name="Rectangle 15">
            <a:extLst>
              <a:ext uri="{FF2B5EF4-FFF2-40B4-BE49-F238E27FC236}">
                <a16:creationId xmlns:a16="http://schemas.microsoft.com/office/drawing/2014/main" id="{BE4B1234-2B0D-4852-BC67-DE5442C9D505}"/>
              </a:ext>
            </a:extLst>
          </p:cNvPr>
          <p:cNvSpPr/>
          <p:nvPr/>
        </p:nvSpPr>
        <p:spPr bwMode="auto">
          <a:xfrm>
            <a:off x="3676318" y="4392534"/>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Requires a model per variation</a:t>
            </a:r>
          </a:p>
        </p:txBody>
      </p:sp>
      <p:sp>
        <p:nvSpPr>
          <p:cNvPr id="34" name="Rectangle 33">
            <a:extLst>
              <a:ext uri="{FF2B5EF4-FFF2-40B4-BE49-F238E27FC236}">
                <a16:creationId xmlns:a16="http://schemas.microsoft.com/office/drawing/2014/main" id="{E092C30A-206D-4164-97F5-93D64734FBA4}"/>
              </a:ext>
            </a:extLst>
          </p:cNvPr>
          <p:cNvSpPr/>
          <p:nvPr/>
        </p:nvSpPr>
        <p:spPr bwMode="auto">
          <a:xfrm>
            <a:off x="7859027" y="4392534"/>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Single model for all variations</a:t>
            </a:r>
          </a:p>
        </p:txBody>
      </p:sp>
      <p:sp>
        <p:nvSpPr>
          <p:cNvPr id="36" name="Rectangle 35">
            <a:extLst>
              <a:ext uri="{FF2B5EF4-FFF2-40B4-BE49-F238E27FC236}">
                <a16:creationId xmlns:a16="http://schemas.microsoft.com/office/drawing/2014/main" id="{48C266A3-A557-4EB7-AB83-AF4DED0204D8}"/>
              </a:ext>
            </a:extLst>
          </p:cNvPr>
          <p:cNvSpPr/>
          <p:nvPr/>
        </p:nvSpPr>
        <p:spPr bwMode="auto">
          <a:xfrm>
            <a:off x="3676318" y="516416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Multiple (see supported languages</a:t>
            </a:r>
            <a:r>
              <a:rPr lang="en-US" sz="1600"/>
              <a:t>)</a:t>
            </a:r>
          </a:p>
        </p:txBody>
      </p:sp>
      <p:sp>
        <p:nvSpPr>
          <p:cNvPr id="38" name="Rectangle 37">
            <a:extLst>
              <a:ext uri="{FF2B5EF4-FFF2-40B4-BE49-F238E27FC236}">
                <a16:creationId xmlns:a16="http://schemas.microsoft.com/office/drawing/2014/main" id="{BBF3124C-E641-4A3F-A137-2446807BDECE}"/>
              </a:ext>
            </a:extLst>
          </p:cNvPr>
          <p:cNvSpPr/>
          <p:nvPr/>
        </p:nvSpPr>
        <p:spPr bwMode="auto">
          <a:xfrm>
            <a:off x="7859027" y="516416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English only</a:t>
            </a:r>
          </a:p>
        </p:txBody>
      </p:sp>
      <p:sp>
        <p:nvSpPr>
          <p:cNvPr id="40" name="Rectangle 39">
            <a:extLst>
              <a:ext uri="{FF2B5EF4-FFF2-40B4-BE49-F238E27FC236}">
                <a16:creationId xmlns:a16="http://schemas.microsoft.com/office/drawing/2014/main" id="{DBF4160E-71FC-4213-9896-DF9F57B95608}"/>
              </a:ext>
            </a:extLst>
          </p:cNvPr>
          <p:cNvSpPr/>
          <p:nvPr/>
        </p:nvSpPr>
        <p:spPr bwMode="auto">
          <a:xfrm>
            <a:off x="3676318" y="5931919"/>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Generated during training</a:t>
            </a:r>
          </a:p>
        </p:txBody>
      </p:sp>
      <p:sp>
        <p:nvSpPr>
          <p:cNvPr id="42" name="Rectangle 41">
            <a:extLst>
              <a:ext uri="{FF2B5EF4-FFF2-40B4-BE49-F238E27FC236}">
                <a16:creationId xmlns:a16="http://schemas.microsoft.com/office/drawing/2014/main" id="{C1A02AD2-A06D-40D1-9C4C-943E3463C22E}"/>
              </a:ext>
            </a:extLst>
          </p:cNvPr>
          <p:cNvSpPr/>
          <p:nvPr/>
        </p:nvSpPr>
        <p:spPr bwMode="auto">
          <a:xfrm>
            <a:off x="7859027" y="5931919"/>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Requires a validation dataset to be computed</a:t>
            </a:r>
          </a:p>
        </p:txBody>
      </p:sp>
      <p:sp>
        <p:nvSpPr>
          <p:cNvPr id="46" name="TextBox 45">
            <a:extLst>
              <a:ext uri="{FF2B5EF4-FFF2-40B4-BE49-F238E27FC236}">
                <a16:creationId xmlns:a16="http://schemas.microsoft.com/office/drawing/2014/main" id="{1548674F-A984-4AB5-B458-17D510B1BDD9}"/>
              </a:ext>
            </a:extLst>
          </p:cNvPr>
          <p:cNvSpPr txBox="1"/>
          <p:nvPr/>
        </p:nvSpPr>
        <p:spPr>
          <a:xfrm>
            <a:off x="3944478" y="1533192"/>
            <a:ext cx="3405351" cy="369332"/>
          </a:xfrm>
          <a:prstGeom prst="rect">
            <a:avLst/>
          </a:prstGeom>
          <a:noFill/>
        </p:spPr>
        <p:txBody>
          <a:bodyPr wrap="square">
            <a:spAutoFit/>
          </a:bodyPr>
          <a:lstStyle/>
          <a:p>
            <a:pPr algn="ctr"/>
            <a:r>
              <a:rPr lang="en-US">
                <a:solidFill>
                  <a:schemeClr val="accent5"/>
                </a:solidFill>
              </a:rPr>
              <a:t>Template (custom form)</a:t>
            </a:r>
          </a:p>
        </p:txBody>
      </p:sp>
      <p:sp>
        <p:nvSpPr>
          <p:cNvPr id="48" name="TextBox 47">
            <a:extLst>
              <a:ext uri="{FF2B5EF4-FFF2-40B4-BE49-F238E27FC236}">
                <a16:creationId xmlns:a16="http://schemas.microsoft.com/office/drawing/2014/main" id="{98C9E07E-E109-42B6-959E-DF209F0CF784}"/>
              </a:ext>
            </a:extLst>
          </p:cNvPr>
          <p:cNvSpPr txBox="1"/>
          <p:nvPr/>
        </p:nvSpPr>
        <p:spPr>
          <a:xfrm>
            <a:off x="8002271" y="1533192"/>
            <a:ext cx="3405351" cy="369332"/>
          </a:xfrm>
          <a:prstGeom prst="rect">
            <a:avLst/>
          </a:prstGeom>
          <a:noFill/>
        </p:spPr>
        <p:txBody>
          <a:bodyPr wrap="square">
            <a:spAutoFit/>
          </a:bodyPr>
          <a:lstStyle/>
          <a:p>
            <a:pPr algn="ctr"/>
            <a:r>
              <a:rPr lang="en-US">
                <a:solidFill>
                  <a:schemeClr val="accent5"/>
                </a:solidFill>
              </a:rPr>
              <a:t>Neural (custom document)</a:t>
            </a:r>
          </a:p>
        </p:txBody>
      </p:sp>
    </p:spTree>
    <p:extLst>
      <p:ext uri="{BB962C8B-B14F-4D97-AF65-F5344CB8AC3E}">
        <p14:creationId xmlns:p14="http://schemas.microsoft.com/office/powerpoint/2010/main" val="4184906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Composed Custom Models</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a:bodyPr>
          <a:lstStyle/>
          <a:p>
            <a:pPr algn="l"/>
            <a:r>
              <a:rPr lang="en-US" sz="2000" b="1" i="0">
                <a:solidFill>
                  <a:schemeClr val="tx1">
                    <a:lumMod val="95000"/>
                  </a:schemeClr>
                </a:solidFill>
                <a:effectLst/>
                <a:latin typeface="Segoe UI" panose="020B0502040204020203" pitchFamily="34" charset="0"/>
              </a:rPr>
              <a:t>Composed models</a:t>
            </a:r>
            <a:endParaRPr lang="en-US" sz="2000" b="0" i="0">
              <a:solidFill>
                <a:schemeClr val="tx1">
                  <a:lumMod val="95000"/>
                </a:schemeClr>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chemeClr val="tx1">
                    <a:lumMod val="95000"/>
                  </a:schemeClr>
                </a:solidFill>
                <a:effectLst/>
                <a:latin typeface="Segoe UI" panose="020B0502040204020203" pitchFamily="34" charset="0"/>
              </a:rPr>
              <a:t>Collection of custom models and assigning them to a single model built from your form types</a:t>
            </a: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With the model compose operation, you can assign up to 200 trained custom models to a single composed model</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template models</a:t>
            </a:r>
            <a:r>
              <a:rPr lang="en-US" sz="2000">
                <a:solidFill>
                  <a:schemeClr val="tx1">
                    <a:lumMod val="95000"/>
                  </a:schemeClr>
                </a:solidFill>
                <a:latin typeface="Segoe UI" panose="020B0502040204020203" pitchFamily="34" charset="0"/>
              </a:rPr>
              <a:t>, the composed model can be created using variations of a custom template or different form types</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neural models, </a:t>
            </a:r>
            <a:r>
              <a:rPr lang="en-US" sz="2000">
                <a:solidFill>
                  <a:schemeClr val="tx1">
                    <a:lumMod val="95000"/>
                  </a:schemeClr>
                </a:solidFill>
                <a:latin typeface="Segoe UI" panose="020B0502040204020203" pitchFamily="34" charset="0"/>
              </a:rPr>
              <a:t>the best practice is to add all the different variations of a single document type into a single training dataset and train on custom neural model</a:t>
            </a:r>
          </a:p>
          <a:p>
            <a:pPr marL="342900" indent="-342900" algn="l">
              <a:buFont typeface="Arial" panose="020B0604020202020204" pitchFamily="34" charset="0"/>
              <a:buChar char="•"/>
            </a:pP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endParaRPr lang="en-US" sz="2400" b="0" i="0">
              <a:solidFill>
                <a:schemeClr val="tx1">
                  <a:lumMod val="95000"/>
                </a:schemeClr>
              </a:solidFill>
              <a:effectLst/>
              <a:latin typeface="Segoe UI" panose="020B0502040204020203" pitchFamily="34" charset="0"/>
            </a:endParaRP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629" y="5235492"/>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871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2005012" y="2540071"/>
            <a:ext cx="9054415" cy="1379468"/>
          </a:xfrm>
        </p:spPr>
        <p:txBody>
          <a:bodyPr/>
          <a:lstStyle/>
          <a:p>
            <a:pPr>
              <a:lnSpc>
                <a:spcPct val="150000"/>
              </a:lnSpc>
            </a:pPr>
            <a:r>
              <a:rPr lang="en-US" sz="4800"/>
              <a:t>Azure Open AI</a:t>
            </a:r>
            <a:endParaRPr lang="en-US" sz="2400">
              <a:solidFill>
                <a:schemeClr val="accent1">
                  <a:lumMod val="60000"/>
                  <a:lumOff val="40000"/>
                </a:schemeClr>
              </a:solidFill>
              <a:cs typeface="Segoe UI"/>
            </a:endParaRPr>
          </a:p>
        </p:txBody>
      </p:sp>
      <p:pic>
        <p:nvPicPr>
          <p:cNvPr id="3" name="2F358329-2C19-4FBA-B51C-51CE75BE790F">
            <a:extLst>
              <a:ext uri="{FF2B5EF4-FFF2-40B4-BE49-F238E27FC236}">
                <a16:creationId xmlns:a16="http://schemas.microsoft.com/office/drawing/2014/main" id="{0ACF2F3D-CCBD-EEF3-7456-17EF386EE377}"/>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251019" y="3005208"/>
            <a:ext cx="1430143" cy="130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ricing - Form Recognizer API | Microsoft Azure">
            <a:extLst>
              <a:ext uri="{FF2B5EF4-FFF2-40B4-BE49-F238E27FC236}">
                <a16:creationId xmlns:a16="http://schemas.microsoft.com/office/drawing/2014/main" id="{4CD2AC8D-9C5E-114C-EC31-68316C3004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7" y="2766215"/>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44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4294967295"/>
          </p:nvPr>
        </p:nvSpPr>
        <p:spPr>
          <a:xfrm>
            <a:off x="582612" y="1155950"/>
            <a:ext cx="11026775" cy="430213"/>
          </a:xfrm>
        </p:spPr>
        <p:txBody>
          <a:bodyPr>
            <a:normAutofit fontScale="92500" lnSpcReduction="10000"/>
          </a:bodyPr>
          <a:lstStyle/>
          <a:p>
            <a:pPr marL="0" indent="0" algn="ctr" defTabSz="914400">
              <a:buNone/>
            </a:pPr>
            <a:r>
              <a:rPr lang="en-US" dirty="0">
                <a:gradFill flip="none" rotWithShape="1">
                  <a:gsLst>
                    <a:gs pos="0">
                      <a:srgbClr val="CD9AD0"/>
                    </a:gs>
                    <a:gs pos="100000">
                      <a:srgbClr val="8EC8E8"/>
                    </a:gs>
                  </a:gsLst>
                  <a:lin ang="10800000" scaled="1"/>
                  <a:tileRect/>
                </a:gradFill>
                <a:latin typeface="Aptos"/>
              </a:rPr>
              <a:t>Content creation by API</a:t>
            </a:r>
          </a:p>
        </p:txBody>
      </p:sp>
      <p:grpSp>
        <p:nvGrpSpPr>
          <p:cNvPr id="34" name="Group 33" descr="Prompt&#10;&#10;Write a tagline for an ice cream shop.">
            <a:extLst>
              <a:ext uri="{FF2B5EF4-FFF2-40B4-BE49-F238E27FC236}">
                <a16:creationId xmlns:a16="http://schemas.microsoft.com/office/drawing/2014/main" id="{AA335FDE-BB44-C6A1-3BBF-B81E8CFE6138}"/>
              </a:ext>
            </a:extLst>
          </p:cNvPr>
          <p:cNvGrpSpPr/>
          <p:nvPr/>
        </p:nvGrpSpPr>
        <p:grpSpPr>
          <a:xfrm>
            <a:off x="345640" y="1941462"/>
            <a:ext cx="2344109" cy="1222458"/>
            <a:chOff x="581591" y="1869744"/>
            <a:chExt cx="4254530" cy="1222458"/>
          </a:xfrm>
        </p:grpSpPr>
        <p:sp>
          <p:nvSpPr>
            <p:cNvPr id="2" name="Rounded Rectangle 1">
              <a:extLst>
                <a:ext uri="{FF2B5EF4-FFF2-40B4-BE49-F238E27FC236}">
                  <a16:creationId xmlns:a16="http://schemas.microsoft.com/office/drawing/2014/main" id="{E414C1AE-F8B6-FCBC-5C53-A6BAD98EDD64}"/>
                </a:ext>
              </a:extLst>
            </p:cNvPr>
            <p:cNvSpPr/>
            <p:nvPr/>
          </p:nvSpPr>
          <p:spPr bwMode="auto">
            <a:xfrm>
              <a:off x="581591" y="1869744"/>
              <a:ext cx="4254530" cy="1222458"/>
            </a:xfrm>
            <a:prstGeom prst="roundRect">
              <a:avLst>
                <a:gd name="adj" fmla="val 523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8FFAE4EB-F1BF-FAE0-FAE7-0490AC2F0AD7}"/>
                </a:ext>
              </a:extLst>
            </p:cNvPr>
            <p:cNvSpPr/>
            <p:nvPr/>
          </p:nvSpPr>
          <p:spPr bwMode="auto">
            <a:xfrm>
              <a:off x="762504" y="2048512"/>
              <a:ext cx="1284188"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819972" y="2073912"/>
              <a:ext cx="3397188" cy="8156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p:txBody>
        </p:sp>
      </p:grpSp>
      <p:grpSp>
        <p:nvGrpSpPr>
          <p:cNvPr id="36" name="Group 35" descr="Prompt&#10;Table customers, columns = [CustomerId, FirstName, LastName, Company, Address, City, State, Country, PostalCode]&#10;Create a SQL query for all customers in Texas named Jane &#10;query =&#10;">
            <a:extLst>
              <a:ext uri="{FF2B5EF4-FFF2-40B4-BE49-F238E27FC236}">
                <a16:creationId xmlns:a16="http://schemas.microsoft.com/office/drawing/2014/main" id="{1046D817-00DD-F891-B386-8594370B6674}"/>
              </a:ext>
            </a:extLst>
          </p:cNvPr>
          <p:cNvGrpSpPr/>
          <p:nvPr/>
        </p:nvGrpSpPr>
        <p:grpSpPr>
          <a:xfrm>
            <a:off x="5988646" y="1968399"/>
            <a:ext cx="2895096" cy="2740356"/>
            <a:chOff x="4354693" y="1869744"/>
            <a:chExt cx="3635565" cy="2740356"/>
          </a:xfrm>
        </p:grpSpPr>
        <p:sp>
          <p:nvSpPr>
            <p:cNvPr id="6" name="Rounded Rectangle 5">
              <a:extLst>
                <a:ext uri="{FF2B5EF4-FFF2-40B4-BE49-F238E27FC236}">
                  <a16:creationId xmlns:a16="http://schemas.microsoft.com/office/drawing/2014/main" id="{8DAF0868-F7C0-F871-F46C-12089CC0C4DF}"/>
                </a:ext>
              </a:extLst>
            </p:cNvPr>
            <p:cNvSpPr/>
            <p:nvPr/>
          </p:nvSpPr>
          <p:spPr bwMode="auto">
            <a:xfrm>
              <a:off x="4354693" y="1869744"/>
              <a:ext cx="3635565" cy="2740356"/>
            </a:xfrm>
            <a:prstGeom prst="roundRect">
              <a:avLst>
                <a:gd name="adj" fmla="val 3153"/>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6544E79D-15D0-48BA-916A-8B655B3D85D7}"/>
                </a:ext>
              </a:extLst>
            </p:cNvPr>
            <p:cNvSpPr/>
            <p:nvPr/>
          </p:nvSpPr>
          <p:spPr bwMode="auto">
            <a:xfrm>
              <a:off x="4509329" y="2048512"/>
              <a:ext cx="1005239"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574029" y="2073912"/>
              <a:ext cx="3397187" cy="240065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endPar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8" name="Group 37" descr="Prompt A white Siamese Cat">
            <a:extLst>
              <a:ext uri="{FF2B5EF4-FFF2-40B4-BE49-F238E27FC236}">
                <a16:creationId xmlns:a16="http://schemas.microsoft.com/office/drawing/2014/main" id="{8FBD7CB9-0BFE-E883-307E-3055A6C807DE}"/>
              </a:ext>
            </a:extLst>
          </p:cNvPr>
          <p:cNvGrpSpPr/>
          <p:nvPr/>
        </p:nvGrpSpPr>
        <p:grpSpPr>
          <a:xfrm>
            <a:off x="9150385" y="1968399"/>
            <a:ext cx="2743199" cy="1670606"/>
            <a:chOff x="8127793" y="1869744"/>
            <a:chExt cx="3480801" cy="1670606"/>
          </a:xfrm>
        </p:grpSpPr>
        <p:sp>
          <p:nvSpPr>
            <p:cNvPr id="13" name="Rounded Rectangle 12">
              <a:extLst>
                <a:ext uri="{FF2B5EF4-FFF2-40B4-BE49-F238E27FC236}">
                  <a16:creationId xmlns:a16="http://schemas.microsoft.com/office/drawing/2014/main" id="{7B3D390D-2493-F699-786E-2E6345A9100B}"/>
                </a:ext>
              </a:extLst>
            </p:cNvPr>
            <p:cNvSpPr/>
            <p:nvPr/>
          </p:nvSpPr>
          <p:spPr bwMode="auto">
            <a:xfrm>
              <a:off x="8127793" y="1869744"/>
              <a:ext cx="3480800" cy="1670606"/>
            </a:xfrm>
            <a:prstGeom prst="roundRect">
              <a:avLst>
                <a:gd name="adj" fmla="val 6551"/>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F1071A6B-78E3-E2DA-942D-8883379626F2}"/>
                </a:ext>
              </a:extLst>
            </p:cNvPr>
            <p:cNvSpPr/>
            <p:nvPr/>
          </p:nvSpPr>
          <p:spPr bwMode="auto">
            <a:xfrm>
              <a:off x="8272750" y="2048512"/>
              <a:ext cx="873592" cy="275588"/>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20373" y="2078584"/>
              <a:ext cx="3288221" cy="118494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A ball of fire with vibrant colors to show the speed of innovation at our media and entertainment company</a:t>
              </a:r>
            </a:p>
          </p:txBody>
        </p:sp>
      </p:grpSp>
      <p:sp>
        <p:nvSpPr>
          <p:cNvPr id="4" name="Title 93">
            <a:extLst>
              <a:ext uri="{FF2B5EF4-FFF2-40B4-BE49-F238E27FC236}">
                <a16:creationId xmlns:a16="http://schemas.microsoft.com/office/drawing/2014/main" id="{ACBE9A9F-E9B4-D552-E970-AD76F763C2E5}"/>
              </a:ext>
            </a:extLst>
          </p:cNvPr>
          <p:cNvSpPr txBox="1">
            <a:spLocks noGrp="1"/>
          </p:cNvSpPr>
          <p:nvPr>
            <p:ph type="title" idx="4294967295"/>
          </p:nvPr>
        </p:nvSpPr>
        <p:spPr>
          <a:xfrm>
            <a:off x="3240683" y="509588"/>
            <a:ext cx="5495925" cy="6143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solidFill>
                  <a:schemeClr val="tx2"/>
                </a:solidFill>
                <a:effectLst/>
                <a:uLnTx/>
                <a:uFillTx/>
                <a:latin typeface="Aptos"/>
              </a:rPr>
              <a:t>Generative</a:t>
            </a:r>
            <a:r>
              <a:rPr kumimoji="0" lang="en-US" sz="4000" b="0" i="0" u="none" strike="noStrike" kern="1200" cap="none" spc="-50" normalizeH="0" noProof="0" dirty="0">
                <a:ln w="3175">
                  <a:noFill/>
                </a:ln>
                <a:solidFill>
                  <a:schemeClr val="tx2"/>
                </a:solidFill>
                <a:effectLst/>
                <a:uLnTx/>
                <a:uFillTx/>
                <a:latin typeface="Aptos"/>
              </a:rPr>
              <a:t> AI</a:t>
            </a:r>
            <a:endParaRPr kumimoji="0" lang="en-US" sz="4000" b="0" i="0" u="none" strike="noStrike" kern="1200" cap="none" spc="-50" normalizeH="0" baseline="0" noProof="0" dirty="0">
              <a:ln w="3175">
                <a:noFill/>
              </a:ln>
              <a:solidFill>
                <a:schemeClr val="tx2"/>
              </a:solidFill>
              <a:effectLst/>
              <a:uLnTx/>
              <a:uFillTx/>
              <a:latin typeface="Aptos"/>
            </a:endParaRPr>
          </a:p>
        </p:txBody>
      </p:sp>
      <p:grpSp>
        <p:nvGrpSpPr>
          <p:cNvPr id="35" name="Group 34" descr="Response&#10;We serve up smiles with every scoop!">
            <a:extLst>
              <a:ext uri="{FF2B5EF4-FFF2-40B4-BE49-F238E27FC236}">
                <a16:creationId xmlns:a16="http://schemas.microsoft.com/office/drawing/2014/main" id="{2176CE01-A550-2DC3-C8C6-93EDB37A8A79}"/>
              </a:ext>
            </a:extLst>
          </p:cNvPr>
          <p:cNvGrpSpPr/>
          <p:nvPr/>
        </p:nvGrpSpPr>
        <p:grpSpPr>
          <a:xfrm>
            <a:off x="345641" y="3325761"/>
            <a:ext cx="2344109" cy="3110799"/>
            <a:chOff x="581593" y="3254043"/>
            <a:chExt cx="3635565" cy="3110799"/>
          </a:xfrm>
        </p:grpSpPr>
        <p:sp>
          <p:nvSpPr>
            <p:cNvPr id="14" name="Rounded Rectangle 13">
              <a:extLst>
                <a:ext uri="{FF2B5EF4-FFF2-40B4-BE49-F238E27FC236}">
                  <a16:creationId xmlns:a16="http://schemas.microsoft.com/office/drawing/2014/main" id="{3E4ED65B-B9AF-BB53-ECA5-93710D27FF64}"/>
                </a:ext>
              </a:extLst>
            </p:cNvPr>
            <p:cNvSpPr/>
            <p:nvPr/>
          </p:nvSpPr>
          <p:spPr bwMode="auto">
            <a:xfrm>
              <a:off x="581593" y="3254043"/>
              <a:ext cx="3635565" cy="3110799"/>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Text Placeholder 4">
              <a:extLst>
                <a:ext uri="{FF2B5EF4-FFF2-40B4-BE49-F238E27FC236}">
                  <a16:creationId xmlns:a16="http://schemas.microsoft.com/office/drawing/2014/main" id="{DAC263D8-7ED1-C811-4A37-910A3BE7EAE2}"/>
                </a:ext>
              </a:extLst>
            </p:cNvPr>
            <p:cNvSpPr txBox="1">
              <a:spLocks/>
            </p:cNvSpPr>
            <p:nvPr/>
          </p:nvSpPr>
          <p:spPr>
            <a:xfrm>
              <a:off x="819971" y="3470912"/>
              <a:ext cx="3397187" cy="8771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grpSp>
        <p:nvGrpSpPr>
          <p:cNvPr id="37" name="Group 36" descr="Response&#10;SELECT *&#10;FROM customers&#10;WHERE State = 'TX' AND FirstName = 'Jane'&#10;">
            <a:extLst>
              <a:ext uri="{FF2B5EF4-FFF2-40B4-BE49-F238E27FC236}">
                <a16:creationId xmlns:a16="http://schemas.microsoft.com/office/drawing/2014/main" id="{E9211EB0-7F62-E050-99DD-EC5642C894CE}"/>
              </a:ext>
            </a:extLst>
          </p:cNvPr>
          <p:cNvGrpSpPr/>
          <p:nvPr/>
        </p:nvGrpSpPr>
        <p:grpSpPr>
          <a:xfrm>
            <a:off x="5988646" y="4861155"/>
            <a:ext cx="2895097" cy="1602343"/>
            <a:chOff x="4354693" y="4762500"/>
            <a:chExt cx="3635565" cy="1602343"/>
          </a:xfrm>
        </p:grpSpPr>
        <p:sp>
          <p:nvSpPr>
            <p:cNvPr id="21" name="Rounded Rectangle 20">
              <a:extLst>
                <a:ext uri="{FF2B5EF4-FFF2-40B4-BE49-F238E27FC236}">
                  <a16:creationId xmlns:a16="http://schemas.microsoft.com/office/drawing/2014/main" id="{949781A7-405A-D09F-D019-F158AFC522E5}"/>
                </a:ext>
              </a:extLst>
            </p:cNvPr>
            <p:cNvSpPr/>
            <p:nvPr/>
          </p:nvSpPr>
          <p:spPr bwMode="auto">
            <a:xfrm>
              <a:off x="4354693" y="4762500"/>
              <a:ext cx="3635565" cy="1602343"/>
            </a:xfrm>
            <a:prstGeom prst="roundRect">
              <a:avLst>
                <a:gd name="adj" fmla="val 5590"/>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4D402A0C-FD74-17CB-38ED-3E5B948D8CC5}"/>
                </a:ext>
              </a:extLst>
            </p:cNvPr>
            <p:cNvSpPr txBox="1"/>
            <p:nvPr/>
          </p:nvSpPr>
          <p:spPr>
            <a:xfrm>
              <a:off x="4466015" y="4909749"/>
              <a:ext cx="3153984" cy="1261884"/>
            </a:xfrm>
            <a:prstGeom prst="rect">
              <a:avLst/>
            </a:prstGeom>
            <a:noFill/>
            <a:ln w="19050">
              <a:noFill/>
            </a:ln>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SELECT</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FROM</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WHERE</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State = </a:t>
              </a:r>
              <a:r>
                <a:rPr kumimoji="0" lang="en-US" sz="12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'TX'</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200" b="0" i="0" u="none" strike="noStrike" kern="1200" cap="none" spc="0" normalizeH="0" baseline="0" noProof="0" dirty="0">
                  <a:ln>
                    <a:noFill/>
                  </a:ln>
                  <a:solidFill>
                    <a:srgbClr val="8DC8E8"/>
                  </a:solidFill>
                  <a:effectLst/>
                  <a:uLnTx/>
                  <a:uFillTx/>
                  <a:latin typeface="Roboto Mono" panose="020B0604020202020204" pitchFamily="49" charset="0"/>
                  <a:ea typeface="+mn-ea"/>
                  <a:cs typeface="Segoe UI" panose="020B0502040204020203" pitchFamily="34" charset="0"/>
                </a:rPr>
                <a:t>AND</a:t>
              </a:r>
              <a:r>
                <a:rPr kumimoji="0" lang="en-US" sz="1200" b="0" i="0" u="none" strike="noStrike" kern="1200" cap="none" spc="0" normalizeH="0" baseline="0" noProof="0" dirty="0">
                  <a:ln>
                    <a:noFill/>
                  </a:ln>
                  <a:solidFill>
                    <a:srgbClr val="FFFFFF"/>
                  </a:solidFill>
                  <a:effectLst/>
                  <a:uLnTx/>
                  <a:uFillTx/>
                  <a:latin typeface="Roboto Mono" panose="020B0604020202020204" pitchFamily="49" charset="0"/>
                  <a:ea typeface="+mn-ea"/>
                  <a:cs typeface="Segoe UI" panose="020B0502040204020203" pitchFamily="34" charset="0"/>
                </a:rPr>
                <a:t> FirstName = </a:t>
              </a:r>
              <a:r>
                <a:rPr kumimoji="0" lang="en-US" sz="1200" b="0" i="0" u="none" strike="noStrike" kern="1200" cap="none" spc="0" normalizeH="0" baseline="0" noProof="0" dirty="0">
                  <a:ln>
                    <a:noFill/>
                  </a:ln>
                  <a:solidFill>
                    <a:srgbClr val="8661C5"/>
                  </a:solidFill>
                  <a:effectLst/>
                  <a:uLnTx/>
                  <a:uFillTx/>
                  <a:latin typeface="Roboto Mono" panose="020B0604020202020204" pitchFamily="49" charset="0"/>
                  <a:ea typeface="+mn-ea"/>
                  <a:cs typeface="Segoe UI" panose="020B0502040204020203" pitchFamily="34" charset="0"/>
                </a:rPr>
                <a:t>'Jane'</a:t>
              </a:r>
              <a:endPar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grpSp>
      <p:grpSp>
        <p:nvGrpSpPr>
          <p:cNvPr id="9" name="Group 8" descr="an image showing A ball of fire with vibrant colors to show the speed of innovation at our media and entertainment company">
            <a:extLst>
              <a:ext uri="{FF2B5EF4-FFF2-40B4-BE49-F238E27FC236}">
                <a16:creationId xmlns:a16="http://schemas.microsoft.com/office/drawing/2014/main" id="{A4EA6029-6ACA-AC57-A9B8-1D6D3363AAE2}"/>
              </a:ext>
            </a:extLst>
          </p:cNvPr>
          <p:cNvGrpSpPr/>
          <p:nvPr/>
        </p:nvGrpSpPr>
        <p:grpSpPr>
          <a:xfrm>
            <a:off x="9150386" y="3823970"/>
            <a:ext cx="2743200" cy="2651284"/>
            <a:chOff x="8127793" y="3717585"/>
            <a:chExt cx="3480801" cy="2651284"/>
          </a:xfrm>
        </p:grpSpPr>
        <p:grpSp>
          <p:nvGrpSpPr>
            <p:cNvPr id="39" name="Group 38" descr="Response: picture of a white cat with blue eyes">
              <a:extLst>
                <a:ext uri="{FF2B5EF4-FFF2-40B4-BE49-F238E27FC236}">
                  <a16:creationId xmlns:a16="http://schemas.microsoft.com/office/drawing/2014/main" id="{0AB50B21-7D9B-3CB3-6390-A5EB20AEEDD8}"/>
                </a:ext>
              </a:extLst>
            </p:cNvPr>
            <p:cNvGrpSpPr/>
            <p:nvPr/>
          </p:nvGrpSpPr>
          <p:grpSpPr>
            <a:xfrm>
              <a:off x="8127793" y="3717585"/>
              <a:ext cx="3480801" cy="2651284"/>
              <a:chOff x="8127793" y="3717585"/>
              <a:chExt cx="3480801" cy="2651284"/>
            </a:xfrm>
          </p:grpSpPr>
          <p:sp>
            <p:nvSpPr>
              <p:cNvPr id="16" name="Rounded Rectangle 15">
                <a:extLst>
                  <a:ext uri="{FF2B5EF4-FFF2-40B4-BE49-F238E27FC236}">
                    <a16:creationId xmlns:a16="http://schemas.microsoft.com/office/drawing/2014/main" id="{5590D0BD-963E-6C4E-1439-FE6EDCB66D95}"/>
                  </a:ext>
                </a:extLst>
              </p:cNvPr>
              <p:cNvSpPr/>
              <p:nvPr/>
            </p:nvSpPr>
            <p:spPr bwMode="auto">
              <a:xfrm>
                <a:off x="8127793" y="3717585"/>
                <a:ext cx="3480800" cy="2651284"/>
              </a:xfrm>
              <a:prstGeom prst="roundRect">
                <a:avLst>
                  <a:gd name="adj" fmla="val 3153"/>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F9E7A6CD-43B6-1D24-2399-3FDC58B77EE1}"/>
                  </a:ext>
                </a:extLst>
              </p:cNvPr>
              <p:cNvSpPr txBox="1"/>
              <p:nvPr/>
            </p:nvSpPr>
            <p:spPr>
              <a:xfrm>
                <a:off x="8320373" y="3830429"/>
                <a:ext cx="3288221" cy="21544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latin typeface="Roboto Mono" panose="020B0604020202020204" pitchFamily="49" charset="0"/>
                    <a:ea typeface="+mn-ea"/>
                    <a:cs typeface="Segoe UI" panose="020B0502040204020203" pitchFamily="34" charset="0"/>
                  </a:rPr>
                  <a:t>Response</a:t>
                </a:r>
              </a:p>
            </p:txBody>
          </p:sp>
        </p:grpSp>
        <p:pic>
          <p:nvPicPr>
            <p:cNvPr id="5" name="Picture 4" descr="Logo&#10;&#10;Description automatically generated">
              <a:extLst>
                <a:ext uri="{FF2B5EF4-FFF2-40B4-BE49-F238E27FC236}">
                  <a16:creationId xmlns:a16="http://schemas.microsoft.com/office/drawing/2014/main" id="{C7B93E88-16AB-8EFA-F0D2-131B0E31381B}"/>
                </a:ext>
              </a:extLst>
            </p:cNvPr>
            <p:cNvPicPr>
              <a:picLocks noChangeAspect="1"/>
            </p:cNvPicPr>
            <p:nvPr/>
          </p:nvPicPr>
          <p:blipFill rotWithShape="1">
            <a:blip r:embed="rId3">
              <a:extLst>
                <a:ext uri="{28A0092B-C50C-407E-A947-70E740481C1C}">
                  <a14:useLocalDpi xmlns:a14="http://schemas.microsoft.com/office/drawing/2010/main" val="0"/>
                </a:ext>
              </a:extLst>
            </a:blip>
            <a:srcRect l="-21008" t="1539" r="-21008" b="9026"/>
            <a:stretch/>
          </p:blipFill>
          <p:spPr>
            <a:xfrm>
              <a:off x="8253549" y="4406203"/>
              <a:ext cx="3264041" cy="1578739"/>
            </a:xfrm>
            <a:prstGeom prst="roundRect">
              <a:avLst>
                <a:gd name="adj" fmla="val 2211"/>
              </a:avLst>
            </a:prstGeom>
            <a:solidFill>
              <a:schemeClr val="tx1"/>
            </a:solidFill>
            <a:effectLst>
              <a:outerShdw blurRad="50800" dist="129219" dir="2700000" algn="tl" rotWithShape="0">
                <a:prstClr val="black">
                  <a:alpha val="40000"/>
                </a:prstClr>
              </a:outerShdw>
            </a:effectLst>
          </p:spPr>
        </p:pic>
      </p:grpSp>
      <p:grpSp>
        <p:nvGrpSpPr>
          <p:cNvPr id="28" name="Group 27" descr="Prompt&#10;&#10;Write a tagline for an ice cream shop.">
            <a:extLst>
              <a:ext uri="{FF2B5EF4-FFF2-40B4-BE49-F238E27FC236}">
                <a16:creationId xmlns:a16="http://schemas.microsoft.com/office/drawing/2014/main" id="{FC772E42-3BD0-BCDA-AEA8-7EF6A84A84E2}"/>
              </a:ext>
            </a:extLst>
          </p:cNvPr>
          <p:cNvGrpSpPr/>
          <p:nvPr/>
        </p:nvGrpSpPr>
        <p:grpSpPr>
          <a:xfrm>
            <a:off x="2978816" y="1968399"/>
            <a:ext cx="2743200" cy="1106539"/>
            <a:chOff x="219419" y="1869744"/>
            <a:chExt cx="4978875" cy="1222458"/>
          </a:xfrm>
        </p:grpSpPr>
        <p:sp>
          <p:nvSpPr>
            <p:cNvPr id="29" name="Rounded Rectangle 1">
              <a:extLst>
                <a:ext uri="{FF2B5EF4-FFF2-40B4-BE49-F238E27FC236}">
                  <a16:creationId xmlns:a16="http://schemas.microsoft.com/office/drawing/2014/main" id="{A77D9E45-AFCF-8527-A828-72C48413066D}"/>
                </a:ext>
              </a:extLst>
            </p:cNvPr>
            <p:cNvSpPr/>
            <p:nvPr/>
          </p:nvSpPr>
          <p:spPr bwMode="auto">
            <a:xfrm>
              <a:off x="219419" y="1869744"/>
              <a:ext cx="4978875" cy="1222458"/>
            </a:xfrm>
            <a:prstGeom prst="wedgeRoundRectCallout">
              <a:avLst>
                <a:gd name="adj1" fmla="val 54514"/>
                <a:gd name="adj2" fmla="val -20997"/>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ounded Rectangle 21">
              <a:extLst>
                <a:ext uri="{FF2B5EF4-FFF2-40B4-BE49-F238E27FC236}">
                  <a16:creationId xmlns:a16="http://schemas.microsoft.com/office/drawing/2014/main" id="{0B3BF4E0-41FA-003E-CBA9-84CAFD9CE8E1}"/>
                </a:ext>
              </a:extLst>
            </p:cNvPr>
            <p:cNvSpPr/>
            <p:nvPr/>
          </p:nvSpPr>
          <p:spPr bwMode="auto">
            <a:xfrm>
              <a:off x="448614" y="2049104"/>
              <a:ext cx="1284187"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Text Placeholder 4">
              <a:extLst>
                <a:ext uri="{FF2B5EF4-FFF2-40B4-BE49-F238E27FC236}">
                  <a16:creationId xmlns:a16="http://schemas.microsoft.com/office/drawing/2014/main" id="{0D3A7D15-5CF1-EA2D-6E54-46FD80D8E797}"/>
                </a:ext>
              </a:extLst>
            </p:cNvPr>
            <p:cNvSpPr txBox="1">
              <a:spLocks/>
            </p:cNvSpPr>
            <p:nvPr/>
          </p:nvSpPr>
          <p:spPr>
            <a:xfrm>
              <a:off x="498384" y="2073169"/>
              <a:ext cx="4376880" cy="901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I’m having trouble getting my Xbox to turn on.</a:t>
              </a: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p:txBody>
        </p:sp>
      </p:grpSp>
      <p:grpSp>
        <p:nvGrpSpPr>
          <p:cNvPr id="32" name="Group 31" descr="Response&#10;We serve up smiles with every scoop!">
            <a:extLst>
              <a:ext uri="{FF2B5EF4-FFF2-40B4-BE49-F238E27FC236}">
                <a16:creationId xmlns:a16="http://schemas.microsoft.com/office/drawing/2014/main" id="{E2E94E72-1468-CD43-D09D-A3B2E10B17B5}"/>
              </a:ext>
            </a:extLst>
          </p:cNvPr>
          <p:cNvGrpSpPr/>
          <p:nvPr/>
        </p:nvGrpSpPr>
        <p:grpSpPr>
          <a:xfrm>
            <a:off x="2978816" y="3179313"/>
            <a:ext cx="2743200" cy="994960"/>
            <a:chOff x="581593" y="3254043"/>
            <a:chExt cx="3635565" cy="3110799"/>
          </a:xfrm>
        </p:grpSpPr>
        <p:sp>
          <p:nvSpPr>
            <p:cNvPr id="33" name="Rounded Rectangle 13">
              <a:extLst>
                <a:ext uri="{FF2B5EF4-FFF2-40B4-BE49-F238E27FC236}">
                  <a16:creationId xmlns:a16="http://schemas.microsoft.com/office/drawing/2014/main" id="{6988FB91-C341-6F1B-4F84-A72974F319D0}"/>
                </a:ext>
              </a:extLst>
            </p:cNvPr>
            <p:cNvSpPr/>
            <p:nvPr/>
          </p:nvSpPr>
          <p:spPr bwMode="auto">
            <a:xfrm>
              <a:off x="581593" y="3254043"/>
              <a:ext cx="3635565" cy="3110799"/>
            </a:xfrm>
            <a:prstGeom prst="wedgeRoundRectCallout">
              <a:avLst>
                <a:gd name="adj1" fmla="val -53125"/>
                <a:gd name="adj2" fmla="val -24617"/>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0" name="Text Placeholder 4">
              <a:extLst>
                <a:ext uri="{FF2B5EF4-FFF2-40B4-BE49-F238E27FC236}">
                  <a16:creationId xmlns:a16="http://schemas.microsoft.com/office/drawing/2014/main" id="{E2889CEF-749D-643C-0D8C-33CAC5B6ECAC}"/>
                </a:ext>
              </a:extLst>
            </p:cNvPr>
            <p:cNvSpPr txBox="1">
              <a:spLocks/>
            </p:cNvSpPr>
            <p:nvPr/>
          </p:nvSpPr>
          <p:spPr>
            <a:xfrm>
              <a:off x="819971" y="3526819"/>
              <a:ext cx="3397187" cy="26462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There are a few things you can try to troubleshoot this issue … …</a:t>
              </a:r>
            </a:p>
          </p:txBody>
        </p:sp>
      </p:grpSp>
      <p:grpSp>
        <p:nvGrpSpPr>
          <p:cNvPr id="41" name="Group 40" descr="Prompt&#10;&#10;Write a tagline for an ice cream shop.">
            <a:extLst>
              <a:ext uri="{FF2B5EF4-FFF2-40B4-BE49-F238E27FC236}">
                <a16:creationId xmlns:a16="http://schemas.microsoft.com/office/drawing/2014/main" id="{61CF75B9-1DDC-CC47-FEE1-43F78B1EBC84}"/>
              </a:ext>
            </a:extLst>
          </p:cNvPr>
          <p:cNvGrpSpPr/>
          <p:nvPr/>
        </p:nvGrpSpPr>
        <p:grpSpPr>
          <a:xfrm>
            <a:off x="2956377" y="4253054"/>
            <a:ext cx="2743199" cy="1185281"/>
            <a:chOff x="581591" y="1869744"/>
            <a:chExt cx="4254530" cy="1222458"/>
          </a:xfrm>
        </p:grpSpPr>
        <p:sp>
          <p:nvSpPr>
            <p:cNvPr id="42" name="Rounded Rectangle 1">
              <a:extLst>
                <a:ext uri="{FF2B5EF4-FFF2-40B4-BE49-F238E27FC236}">
                  <a16:creationId xmlns:a16="http://schemas.microsoft.com/office/drawing/2014/main" id="{89E9637C-CE35-2925-9350-AC533D947516}"/>
                </a:ext>
              </a:extLst>
            </p:cNvPr>
            <p:cNvSpPr/>
            <p:nvPr/>
          </p:nvSpPr>
          <p:spPr bwMode="auto">
            <a:xfrm>
              <a:off x="581591" y="1869744"/>
              <a:ext cx="4254530" cy="1222458"/>
            </a:xfrm>
            <a:prstGeom prst="wedgeRoundRectCallout">
              <a:avLst>
                <a:gd name="adj1" fmla="val 54514"/>
                <a:gd name="adj2" fmla="val -22718"/>
                <a:gd name="adj3" fmla="val 16667"/>
              </a:avLst>
            </a:prstGeom>
            <a:solidFill>
              <a:schemeClr val="bg1">
                <a:lumMod val="85000"/>
                <a:lumOff val="15000"/>
              </a:schemeClr>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Rounded Rectangle 21">
              <a:extLst>
                <a:ext uri="{FF2B5EF4-FFF2-40B4-BE49-F238E27FC236}">
                  <a16:creationId xmlns:a16="http://schemas.microsoft.com/office/drawing/2014/main" id="{B5F612AC-5C47-42DF-1149-718C82046C06}"/>
                </a:ext>
              </a:extLst>
            </p:cNvPr>
            <p:cNvSpPr/>
            <p:nvPr/>
          </p:nvSpPr>
          <p:spPr bwMode="auto">
            <a:xfrm>
              <a:off x="763150" y="1973479"/>
              <a:ext cx="1284189" cy="275587"/>
            </a:xfrm>
            <a:prstGeom prst="roundRect">
              <a:avLst/>
            </a:prstGeom>
            <a:gradFill flip="none" rotWithShape="1">
              <a:gsLst>
                <a:gs pos="0">
                  <a:srgbClr val="8EC8E8"/>
                </a:gs>
                <a:gs pos="100000">
                  <a:srgbClr val="CD9AD0"/>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Text Placeholder 4">
              <a:extLst>
                <a:ext uri="{FF2B5EF4-FFF2-40B4-BE49-F238E27FC236}">
                  <a16:creationId xmlns:a16="http://schemas.microsoft.com/office/drawing/2014/main" id="{49405217-46AF-5618-994E-133B00EE15C8}"/>
                </a:ext>
              </a:extLst>
            </p:cNvPr>
            <p:cNvSpPr txBox="1">
              <a:spLocks/>
            </p:cNvSpPr>
            <p:nvPr/>
          </p:nvSpPr>
          <p:spPr>
            <a:xfrm>
              <a:off x="842414" y="2003695"/>
              <a:ext cx="3397187" cy="105405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Thanks! That worked. What games do you recommend for my 14-year-old?</a:t>
              </a:r>
            </a:p>
          </p:txBody>
        </p:sp>
      </p:grpSp>
      <p:grpSp>
        <p:nvGrpSpPr>
          <p:cNvPr id="52" name="Group 51" descr="Response&#10;We serve up smiles with every scoop!">
            <a:extLst>
              <a:ext uri="{FF2B5EF4-FFF2-40B4-BE49-F238E27FC236}">
                <a16:creationId xmlns:a16="http://schemas.microsoft.com/office/drawing/2014/main" id="{036BFD67-D8BF-045E-6DE2-9D650852A59A}"/>
              </a:ext>
            </a:extLst>
          </p:cNvPr>
          <p:cNvGrpSpPr/>
          <p:nvPr/>
        </p:nvGrpSpPr>
        <p:grpSpPr>
          <a:xfrm>
            <a:off x="2978816" y="5562600"/>
            <a:ext cx="2732715" cy="900896"/>
            <a:chOff x="581593" y="3512868"/>
            <a:chExt cx="3651540" cy="2851974"/>
          </a:xfrm>
        </p:grpSpPr>
        <p:sp>
          <p:nvSpPr>
            <p:cNvPr id="53" name="Rounded Rectangle 13">
              <a:extLst>
                <a:ext uri="{FF2B5EF4-FFF2-40B4-BE49-F238E27FC236}">
                  <a16:creationId xmlns:a16="http://schemas.microsoft.com/office/drawing/2014/main" id="{323662F3-9603-B61F-4D37-C4DEBEC9ECCC}"/>
                </a:ext>
              </a:extLst>
            </p:cNvPr>
            <p:cNvSpPr/>
            <p:nvPr/>
          </p:nvSpPr>
          <p:spPr bwMode="auto">
            <a:xfrm>
              <a:off x="581593" y="3512868"/>
              <a:ext cx="3635565" cy="2851974"/>
            </a:xfrm>
            <a:prstGeom prst="wedgeRoundRectCallout">
              <a:avLst>
                <a:gd name="adj1" fmla="val -54441"/>
                <a:gd name="adj2" fmla="val -22702"/>
                <a:gd name="adj3" fmla="val 16667"/>
              </a:avLst>
            </a:prstGeom>
            <a:solidFill>
              <a:schemeClr val="bg1"/>
            </a:solidFill>
            <a:ln w="19050">
              <a:gradFill>
                <a:gsLst>
                  <a:gs pos="0">
                    <a:srgbClr val="8EC8E8"/>
                  </a:gs>
                  <a:gs pos="100000">
                    <a:srgbClr val="CD9AD0"/>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Text Placeholder 4">
              <a:extLst>
                <a:ext uri="{FF2B5EF4-FFF2-40B4-BE49-F238E27FC236}">
                  <a16:creationId xmlns:a16="http://schemas.microsoft.com/office/drawing/2014/main" id="{625DED1A-35AE-10DF-961B-AC4FC0F62136}"/>
                </a:ext>
              </a:extLst>
            </p:cNvPr>
            <p:cNvSpPr txBox="1">
              <a:spLocks/>
            </p:cNvSpPr>
            <p:nvPr/>
          </p:nvSpPr>
          <p:spPr>
            <a:xfrm>
              <a:off x="835946" y="3755823"/>
              <a:ext cx="3397187" cy="19973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a:p>
              <a:pPr marL="0" marR="0" lvl="0" indent="0" algn="l"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Here are a few games that you might consider: …</a:t>
              </a:r>
            </a:p>
          </p:txBody>
        </p:sp>
      </p:grpSp>
    </p:spTree>
    <p:extLst>
      <p:ext uri="{BB962C8B-B14F-4D97-AF65-F5344CB8AC3E}">
        <p14:creationId xmlns:p14="http://schemas.microsoft.com/office/powerpoint/2010/main" val="1866310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16667E-6 -1.48148E-6 L 4.16667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grpId="0" nodeType="withEffect">
                                  <p:stCondLst>
                                    <p:cond delay="1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42" presetClass="path" presetSubtype="0" decel="100000" fill="hold" grpId="1" nodeType="withEffect">
                                  <p:stCondLst>
                                    <p:cond delay="100"/>
                                  </p:stCondLst>
                                  <p:childTnLst>
                                    <p:animMotion origin="layout" path="M 3.54167E-6 2.96296E-6 L 3.54167E-6 0.01805 " pathEditMode="relative" rAng="0" ptsTypes="AA">
                                      <p:cBhvr>
                                        <p:cTn id="14" dur="500" spd="-100000" fill="hold"/>
                                        <p:tgtEl>
                                          <p:spTgt spid="3">
                                            <p:txEl>
                                              <p:pRg st="0" end="0"/>
                                            </p:txEl>
                                          </p:spTgt>
                                        </p:tgtEl>
                                        <p:attrNameLst>
                                          <p:attrName>ppt_x</p:attrName>
                                          <p:attrName>ppt_y</p:attrName>
                                        </p:attrNameLst>
                                      </p:cBhvr>
                                      <p:rCtr x="0" y="903"/>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42" presetClass="path" presetSubtype="0" decel="100000" fill="hold" nodeType="withEffect">
                                  <p:stCondLst>
                                    <p:cond delay="0"/>
                                  </p:stCondLst>
                                  <p:childTnLst>
                                    <p:animMotion origin="layout" path="M 8.33333E-7 -2.22222E-6 L 8.33333E-7 0.01806 " pathEditMode="relative" rAng="0" ptsTypes="AA">
                                      <p:cBhvr>
                                        <p:cTn id="20" dur="500" spd="-100000" fill="hold"/>
                                        <p:tgtEl>
                                          <p:spTgt spid="34"/>
                                        </p:tgtEl>
                                        <p:attrNameLst>
                                          <p:attrName>ppt_x</p:attrName>
                                          <p:attrName>ppt_y</p:attrName>
                                        </p:attrNameLst>
                                      </p:cBhvr>
                                      <p:rCtr x="0" y="903"/>
                                    </p:animMotion>
                                  </p:childTnLst>
                                </p:cTn>
                              </p:par>
                              <p:par>
                                <p:cTn id="21" presetID="10" presetClass="entr" presetSubtype="0" fill="hold" nodeType="withEffect">
                                  <p:stCondLst>
                                    <p:cond delay="10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42" presetClass="path" presetSubtype="0" decel="100000" fill="hold" nodeType="withEffect">
                                  <p:stCondLst>
                                    <p:cond delay="0"/>
                                  </p:stCondLst>
                                  <p:childTnLst>
                                    <p:animMotion origin="layout" path="M 8.33333E-7 4.44444E-6 L 8.33333E-7 0.01805 " pathEditMode="relative" rAng="0" ptsTypes="AA">
                                      <p:cBhvr>
                                        <p:cTn id="25" dur="500" spd="-100000" fill="hold"/>
                                        <p:tgtEl>
                                          <p:spTgt spid="35"/>
                                        </p:tgtEl>
                                        <p:attrNameLst>
                                          <p:attrName>ppt_x</p:attrName>
                                          <p:attrName>ppt_y</p:attrName>
                                        </p:attrNameLst>
                                      </p:cBhvr>
                                      <p:rCtr x="0" y="903"/>
                                    </p:animMotion>
                                  </p:childTnLst>
                                </p:cTn>
                              </p:par>
                            </p:childTnLst>
                          </p:cTn>
                        </p:par>
                        <p:par>
                          <p:cTn id="26" fill="hold">
                            <p:stCondLst>
                              <p:cond delay="1200"/>
                            </p:stCondLst>
                            <p:childTnLst>
                              <p:par>
                                <p:cTn id="27" presetID="10" presetClass="entr" presetSubtype="0" fill="hold"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42" presetClass="path" presetSubtype="0" decel="100000" fill="hold" nodeType="withEffect">
                                  <p:stCondLst>
                                    <p:cond delay="0"/>
                                  </p:stCondLst>
                                  <p:childTnLst>
                                    <p:animMotion origin="layout" path="M -8.33333E-7 -2.59259E-6 L -8.33333E-7 0.01806 " pathEditMode="relative" rAng="0" ptsTypes="AA">
                                      <p:cBhvr>
                                        <p:cTn id="31" dur="500" spd="-100000" fill="hold"/>
                                        <p:tgtEl>
                                          <p:spTgt spid="28"/>
                                        </p:tgtEl>
                                        <p:attrNameLst>
                                          <p:attrName>ppt_x</p:attrName>
                                          <p:attrName>ppt_y</p:attrName>
                                        </p:attrNameLst>
                                      </p:cBhvr>
                                      <p:rCtr x="0" y="903"/>
                                    </p:animMotion>
                                  </p:childTnLst>
                                </p:cTn>
                              </p:par>
                              <p:par>
                                <p:cTn id="32" presetID="10" presetClass="entr" presetSubtype="0" fill="hold" nodeType="withEffect">
                                  <p:stCondLst>
                                    <p:cond delay="10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42" presetClass="path" presetSubtype="0" decel="100000" fill="hold" nodeType="withEffect">
                                  <p:stCondLst>
                                    <p:cond delay="100"/>
                                  </p:stCondLst>
                                  <p:childTnLst>
                                    <p:animMotion origin="layout" path="M -8.33333E-7 -1.11111E-6 L -8.33333E-7 0.01806 " pathEditMode="relative" rAng="0" ptsTypes="AA">
                                      <p:cBhvr>
                                        <p:cTn id="36" dur="500" spd="-100000" fill="hold"/>
                                        <p:tgtEl>
                                          <p:spTgt spid="32"/>
                                        </p:tgtEl>
                                        <p:attrNameLst>
                                          <p:attrName>ppt_x</p:attrName>
                                          <p:attrName>ppt_y</p:attrName>
                                        </p:attrNameLst>
                                      </p:cBhvr>
                                      <p:rCtr x="0" y="903"/>
                                    </p:animMotion>
                                  </p:childTnLst>
                                </p:cTn>
                              </p:par>
                              <p:par>
                                <p:cTn id="37" presetID="10" presetClass="entr" presetSubtype="0" fill="hold" nodeType="withEffect">
                                  <p:stCondLst>
                                    <p:cond delay="30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par>
                                <p:cTn id="40" presetID="42" presetClass="path" presetSubtype="0" decel="100000" fill="hold" nodeType="withEffect">
                                  <p:stCondLst>
                                    <p:cond delay="300"/>
                                  </p:stCondLst>
                                  <p:childTnLst>
                                    <p:animMotion origin="layout" path="M 2.08333E-6 -1.48148E-6 L 2.08333E-6 0.01806 " pathEditMode="relative" rAng="0" ptsTypes="AA">
                                      <p:cBhvr>
                                        <p:cTn id="41" dur="500" spd="-100000" fill="hold"/>
                                        <p:tgtEl>
                                          <p:spTgt spid="41"/>
                                        </p:tgtEl>
                                        <p:attrNameLst>
                                          <p:attrName>ppt_x</p:attrName>
                                          <p:attrName>ppt_y</p:attrName>
                                        </p:attrNameLst>
                                      </p:cBhvr>
                                      <p:rCtr x="0" y="903"/>
                                    </p:animMotion>
                                  </p:childTnLst>
                                </p:cTn>
                              </p:par>
                              <p:par>
                                <p:cTn id="42" presetID="10" presetClass="entr" presetSubtype="0" fill="hold" nodeType="withEffect">
                                  <p:stCondLst>
                                    <p:cond delay="35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nodeType="withEffect">
                                  <p:stCondLst>
                                    <p:cond delay="350"/>
                                  </p:stCondLst>
                                  <p:childTnLst>
                                    <p:animMotion origin="layout" path="M -2.08333E-7 -3.7037E-7 L -2.08333E-7 0.01806 " pathEditMode="relative" rAng="0" ptsTypes="AA">
                                      <p:cBhvr>
                                        <p:cTn id="46" dur="500" spd="-100000" fill="hold"/>
                                        <p:tgtEl>
                                          <p:spTgt spid="52"/>
                                        </p:tgtEl>
                                        <p:attrNameLst>
                                          <p:attrName>ppt_x</p:attrName>
                                          <p:attrName>ppt_y</p:attrName>
                                        </p:attrNameLst>
                                      </p:cBhvr>
                                      <p:rCtr x="0" y="903"/>
                                    </p:animMotion>
                                  </p:childTnLst>
                                </p:cTn>
                              </p:par>
                            </p:childTnLst>
                          </p:cTn>
                        </p:par>
                        <p:par>
                          <p:cTn id="47" fill="hold">
                            <p:stCondLst>
                              <p:cond delay="2050"/>
                            </p:stCondLst>
                            <p:childTnLst>
                              <p:par>
                                <p:cTn id="48" presetID="10" presetClass="entr" presetSubtype="0" fill="hold" nodeType="afterEffect">
                                  <p:stCondLst>
                                    <p:cond delay="1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42" presetClass="path" presetSubtype="0" decel="100000" fill="hold" nodeType="withEffect">
                                  <p:stCondLst>
                                    <p:cond delay="200"/>
                                  </p:stCondLst>
                                  <p:childTnLst>
                                    <p:animMotion origin="layout" path="M 4.16667E-6 4.44444E-6 L 4.16667E-6 0.01805 " pathEditMode="relative" rAng="0" ptsTypes="AA">
                                      <p:cBhvr>
                                        <p:cTn id="52" dur="500" spd="-100000" fill="hold"/>
                                        <p:tgtEl>
                                          <p:spTgt spid="36"/>
                                        </p:tgtEl>
                                        <p:attrNameLst>
                                          <p:attrName>ppt_x</p:attrName>
                                          <p:attrName>ppt_y</p:attrName>
                                        </p:attrNameLst>
                                      </p:cBhvr>
                                      <p:rCtr x="0" y="903"/>
                                    </p:animMotion>
                                  </p:childTnLst>
                                </p:cTn>
                              </p:par>
                              <p:par>
                                <p:cTn id="53" presetID="10" presetClass="entr" presetSubtype="0" fill="hold" nodeType="withEffect">
                                  <p:stCondLst>
                                    <p:cond delay="30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42" presetClass="path" presetSubtype="0" decel="100000" fill="hold" nodeType="withEffect">
                                  <p:stCondLst>
                                    <p:cond delay="300"/>
                                  </p:stCondLst>
                                  <p:childTnLst>
                                    <p:animMotion origin="layout" path="M 4.16667E-6 -2.96296E-6 L 4.16667E-6 0.01806 " pathEditMode="relative" rAng="0" ptsTypes="AA">
                                      <p:cBhvr>
                                        <p:cTn id="57" dur="500" spd="-100000" fill="hold"/>
                                        <p:tgtEl>
                                          <p:spTgt spid="37"/>
                                        </p:tgtEl>
                                        <p:attrNameLst>
                                          <p:attrName>ppt_x</p:attrName>
                                          <p:attrName>ppt_y</p:attrName>
                                        </p:attrNameLst>
                                      </p:cBhvr>
                                      <p:rCtr x="0" y="903"/>
                                    </p:animMotion>
                                  </p:childTnLst>
                                </p:cTn>
                              </p:par>
                            </p:childTnLst>
                          </p:cTn>
                        </p:par>
                        <p:par>
                          <p:cTn id="58" fill="hold">
                            <p:stCondLst>
                              <p:cond delay="2850"/>
                            </p:stCondLst>
                            <p:childTnLst>
                              <p:par>
                                <p:cTn id="59" presetID="10" presetClass="entr" presetSubtype="0"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par>
                                <p:cTn id="62" presetID="42" presetClass="path" presetSubtype="0" decel="100000" fill="hold" nodeType="withEffect">
                                  <p:stCondLst>
                                    <p:cond delay="0"/>
                                  </p:stCondLst>
                                  <p:childTnLst>
                                    <p:animMotion origin="layout" path="M -8.33333E-7 3.7037E-6 L -8.33333E-7 0.01805 " pathEditMode="relative" rAng="0" ptsTypes="AA">
                                      <p:cBhvr>
                                        <p:cTn id="63" dur="500" spd="-100000" fill="hold"/>
                                        <p:tgtEl>
                                          <p:spTgt spid="38"/>
                                        </p:tgtEl>
                                        <p:attrNameLst>
                                          <p:attrName>ppt_x</p:attrName>
                                          <p:attrName>ppt_y</p:attrName>
                                        </p:attrNameLst>
                                      </p:cBhvr>
                                      <p:rCtr x="0" y="903"/>
                                    </p:animMotion>
                                  </p:childTnLst>
                                </p:cTn>
                              </p:par>
                              <p:par>
                                <p:cTn id="64" presetID="10" presetClass="entr" presetSubtype="0" fill="hold" nodeType="withEffect">
                                  <p:stCondLst>
                                    <p:cond delay="10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nodeType="withEffect">
                                  <p:stCondLst>
                                    <p:cond delay="100"/>
                                  </p:stCondLst>
                                  <p:childTnLst>
                                    <p:animMotion origin="layout" path="M -8.33333E-7 4.07407E-6 L -8.33333E-7 0.01805 " pathEditMode="relative" rAng="0" ptsTypes="AA">
                                      <p:cBhvr>
                                        <p:cTn id="68"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3951C8-8240-AD43-BDF2-3D30901F67E3}"/>
              </a:ext>
            </a:extLst>
          </p:cNvPr>
          <p:cNvSpPr>
            <a:spLocks noGrp="1"/>
          </p:cNvSpPr>
          <p:nvPr>
            <p:ph type="title"/>
          </p:nvPr>
        </p:nvSpPr>
        <p:spPr>
          <a:xfrm>
            <a:off x="838200" y="556995"/>
            <a:ext cx="10515600" cy="1133693"/>
          </a:xfrm>
        </p:spPr>
        <p:txBody>
          <a:bodyPr vert="horz" lIns="91440" tIns="45720" rIns="91440" bIns="45720" rtlCol="0">
            <a:normAutofit/>
          </a:bodyPr>
          <a:lstStyle/>
          <a:p>
            <a:r>
              <a:rPr lang="en-US" sz="5200" kern="1200">
                <a:latin typeface="Aptos"/>
              </a:rPr>
              <a:t>AOAI Models</a:t>
            </a:r>
          </a:p>
        </p:txBody>
      </p:sp>
      <p:graphicFrame>
        <p:nvGraphicFramePr>
          <p:cNvPr id="5" name="Content Placeholder 4">
            <a:extLst>
              <a:ext uri="{FF2B5EF4-FFF2-40B4-BE49-F238E27FC236}">
                <a16:creationId xmlns:a16="http://schemas.microsoft.com/office/drawing/2014/main" id="{00217341-F8ED-5A73-EFCA-00FF6F178FB7}"/>
              </a:ext>
            </a:extLst>
          </p:cNvPr>
          <p:cNvGraphicFramePr>
            <a:graphicFrameLocks noGrp="1"/>
          </p:cNvGraphicFramePr>
          <p:nvPr>
            <p:ph idx="1"/>
            <p:extLst>
              <p:ext uri="{D42A27DB-BD31-4B8C-83A1-F6EECF244321}">
                <p14:modId xmlns:p14="http://schemas.microsoft.com/office/powerpoint/2010/main" val="1048390965"/>
              </p:ext>
            </p:extLst>
          </p:nvPr>
        </p:nvGraphicFramePr>
        <p:xfrm>
          <a:off x="838200" y="2058919"/>
          <a:ext cx="10515601" cy="3884754"/>
        </p:xfrm>
        <a:graphic>
          <a:graphicData uri="http://schemas.openxmlformats.org/drawingml/2006/table">
            <a:tbl>
              <a:tblPr>
                <a:tableStyleId>{3B4B98B0-60AC-42C2-AFA5-B58CD77FA1E5}</a:tableStyleId>
              </a:tblPr>
              <a:tblGrid>
                <a:gridCol w="3336803">
                  <a:extLst>
                    <a:ext uri="{9D8B030D-6E8A-4147-A177-3AD203B41FA5}">
                      <a16:colId xmlns:a16="http://schemas.microsoft.com/office/drawing/2014/main" val="3862682093"/>
                    </a:ext>
                  </a:extLst>
                </a:gridCol>
                <a:gridCol w="7178798">
                  <a:extLst>
                    <a:ext uri="{9D8B030D-6E8A-4147-A177-3AD203B41FA5}">
                      <a16:colId xmlns:a16="http://schemas.microsoft.com/office/drawing/2014/main" val="1491395096"/>
                    </a:ext>
                  </a:extLst>
                </a:gridCol>
              </a:tblGrid>
              <a:tr h="412459">
                <a:tc>
                  <a:txBody>
                    <a:bodyPr/>
                    <a:lstStyle/>
                    <a:p>
                      <a:pPr algn="l" fontAlgn="t"/>
                      <a:r>
                        <a:rPr lang="en-US" sz="1900">
                          <a:effectLst/>
                        </a:rPr>
                        <a:t>Models</a:t>
                      </a:r>
                    </a:p>
                  </a:txBody>
                  <a:tcPr marL="92859" marR="92859" marT="46429" marB="46429"/>
                </a:tc>
                <a:tc>
                  <a:txBody>
                    <a:bodyPr/>
                    <a:lstStyle/>
                    <a:p>
                      <a:pPr algn="l" fontAlgn="t"/>
                      <a:r>
                        <a:rPr lang="en-US" sz="1900">
                          <a:effectLst/>
                        </a:rPr>
                        <a:t>Description</a:t>
                      </a:r>
                    </a:p>
                  </a:txBody>
                  <a:tcPr marL="92859" marR="92859" marT="46429" marB="46429"/>
                </a:tc>
                <a:extLst>
                  <a:ext uri="{0D108BD9-81ED-4DB2-BD59-A6C34878D82A}">
                    <a16:rowId xmlns:a16="http://schemas.microsoft.com/office/drawing/2014/main" val="1185818124"/>
                  </a:ext>
                </a:extLst>
              </a:tr>
              <a:tr h="694459">
                <a:tc>
                  <a:txBody>
                    <a:bodyPr/>
                    <a:lstStyle/>
                    <a:p>
                      <a:pPr algn="l" fontAlgn="t"/>
                      <a:r>
                        <a:rPr lang="en-US" sz="1900" u="none" strike="noStrike">
                          <a:effectLst/>
                          <a:hlinkClick r:id="rId2"/>
                        </a:rPr>
                        <a:t>GPT-4</a:t>
                      </a:r>
                      <a:endParaRPr lang="en-US" sz="1900">
                        <a:effectLst/>
                      </a:endParaRPr>
                    </a:p>
                  </a:txBody>
                  <a:tcPr marL="92859" marR="92859" marT="46429" marB="46429"/>
                </a:tc>
                <a:tc>
                  <a:txBody>
                    <a:bodyPr/>
                    <a:lstStyle/>
                    <a:p>
                      <a:pPr algn="l" fontAlgn="t"/>
                      <a:r>
                        <a:rPr lang="en-US" sz="1900">
                          <a:effectLst/>
                        </a:rPr>
                        <a:t>A set of models that improve on GPT-3.5 and can understand and generate natural language and code.</a:t>
                      </a:r>
                    </a:p>
                  </a:txBody>
                  <a:tcPr marL="92859" marR="92859" marT="46429" marB="46429"/>
                </a:tc>
                <a:extLst>
                  <a:ext uri="{0D108BD9-81ED-4DB2-BD59-A6C34878D82A}">
                    <a16:rowId xmlns:a16="http://schemas.microsoft.com/office/drawing/2014/main" val="703027297"/>
                  </a:ext>
                </a:extLst>
              </a:tr>
              <a:tr h="694459">
                <a:tc>
                  <a:txBody>
                    <a:bodyPr/>
                    <a:lstStyle/>
                    <a:p>
                      <a:pPr algn="l" fontAlgn="t"/>
                      <a:r>
                        <a:rPr lang="en-US" sz="1900" u="none" strike="noStrike">
                          <a:effectLst/>
                          <a:hlinkClick r:id="rId3"/>
                        </a:rPr>
                        <a:t>GPT-3.5</a:t>
                      </a:r>
                      <a:endParaRPr lang="en-US" sz="1900">
                        <a:effectLst/>
                      </a:endParaRPr>
                    </a:p>
                  </a:txBody>
                  <a:tcPr marL="92859" marR="92859" marT="46429" marB="46429"/>
                </a:tc>
                <a:tc>
                  <a:txBody>
                    <a:bodyPr/>
                    <a:lstStyle/>
                    <a:p>
                      <a:pPr algn="l" fontAlgn="t"/>
                      <a:r>
                        <a:rPr lang="en-US" sz="1900">
                          <a:effectLst/>
                        </a:rPr>
                        <a:t>A set of models that improve on GPT-3 and can understand and generate natural language and code.</a:t>
                      </a:r>
                    </a:p>
                  </a:txBody>
                  <a:tcPr marL="92859" marR="92859" marT="46429" marB="46429"/>
                </a:tc>
                <a:extLst>
                  <a:ext uri="{0D108BD9-81ED-4DB2-BD59-A6C34878D82A}">
                    <a16:rowId xmlns:a16="http://schemas.microsoft.com/office/drawing/2014/main" val="2148677380"/>
                  </a:ext>
                </a:extLst>
              </a:tr>
              <a:tr h="694459">
                <a:tc>
                  <a:txBody>
                    <a:bodyPr/>
                    <a:lstStyle/>
                    <a:p>
                      <a:pPr algn="l" fontAlgn="t"/>
                      <a:r>
                        <a:rPr lang="en-US" sz="1900" u="none" strike="noStrike">
                          <a:effectLst/>
                          <a:hlinkClick r:id="rId4"/>
                        </a:rPr>
                        <a:t>Embeddings</a:t>
                      </a:r>
                      <a:endParaRPr lang="en-US" sz="1900">
                        <a:effectLst/>
                      </a:endParaRPr>
                    </a:p>
                  </a:txBody>
                  <a:tcPr marL="92859" marR="92859" marT="46429" marB="46429"/>
                </a:tc>
                <a:tc>
                  <a:txBody>
                    <a:bodyPr/>
                    <a:lstStyle/>
                    <a:p>
                      <a:pPr algn="l" fontAlgn="t"/>
                      <a:r>
                        <a:rPr lang="en-US" sz="1900">
                          <a:effectLst/>
                        </a:rPr>
                        <a:t>A set of models that can convert text into numerical vector form to facilitate text similarity.</a:t>
                      </a:r>
                    </a:p>
                  </a:txBody>
                  <a:tcPr marL="92859" marR="92859" marT="46429" marB="46429"/>
                </a:tc>
                <a:extLst>
                  <a:ext uri="{0D108BD9-81ED-4DB2-BD59-A6C34878D82A}">
                    <a16:rowId xmlns:a16="http://schemas.microsoft.com/office/drawing/2014/main" val="3561297002"/>
                  </a:ext>
                </a:extLst>
              </a:tr>
              <a:tr h="694459">
                <a:tc>
                  <a:txBody>
                    <a:bodyPr/>
                    <a:lstStyle/>
                    <a:p>
                      <a:pPr algn="l" fontAlgn="t"/>
                      <a:r>
                        <a:rPr lang="en-US" sz="1900" u="none" strike="noStrike">
                          <a:effectLst/>
                          <a:hlinkClick r:id="rId5"/>
                        </a:rPr>
                        <a:t>DALL-E</a:t>
                      </a:r>
                      <a:r>
                        <a:rPr lang="en-US" sz="1900">
                          <a:effectLst/>
                        </a:rPr>
                        <a:t> (Preview)</a:t>
                      </a:r>
                    </a:p>
                  </a:txBody>
                  <a:tcPr marL="92859" marR="92859" marT="46429" marB="46429"/>
                </a:tc>
                <a:tc>
                  <a:txBody>
                    <a:bodyPr/>
                    <a:lstStyle/>
                    <a:p>
                      <a:pPr algn="l" fontAlgn="t"/>
                      <a:r>
                        <a:rPr lang="en-US" sz="1900">
                          <a:effectLst/>
                        </a:rPr>
                        <a:t>A series of models in preview that can generate original images from natural language.</a:t>
                      </a:r>
                    </a:p>
                  </a:txBody>
                  <a:tcPr marL="92859" marR="92859" marT="46429" marB="46429"/>
                </a:tc>
                <a:extLst>
                  <a:ext uri="{0D108BD9-81ED-4DB2-BD59-A6C34878D82A}">
                    <a16:rowId xmlns:a16="http://schemas.microsoft.com/office/drawing/2014/main" val="4257520846"/>
                  </a:ext>
                </a:extLst>
              </a:tr>
              <a:tr h="694459">
                <a:tc>
                  <a:txBody>
                    <a:bodyPr/>
                    <a:lstStyle/>
                    <a:p>
                      <a:pPr algn="l" fontAlgn="t"/>
                      <a:r>
                        <a:rPr lang="en-US" sz="1900" u="none" strike="noStrike">
                          <a:effectLst/>
                          <a:hlinkClick r:id="rId6"/>
                        </a:rPr>
                        <a:t>Whisper</a:t>
                      </a:r>
                      <a:r>
                        <a:rPr lang="en-US" sz="1900">
                          <a:effectLst/>
                        </a:rPr>
                        <a:t> (Preview)</a:t>
                      </a:r>
                    </a:p>
                  </a:txBody>
                  <a:tcPr marL="92859" marR="92859" marT="46429" marB="46429"/>
                </a:tc>
                <a:tc>
                  <a:txBody>
                    <a:bodyPr/>
                    <a:lstStyle/>
                    <a:p>
                      <a:pPr algn="l" fontAlgn="t"/>
                      <a:r>
                        <a:rPr lang="en-US" sz="1900">
                          <a:effectLst/>
                        </a:rPr>
                        <a:t>A series of models in preview that can transcribe and translate speech to text.</a:t>
                      </a:r>
                    </a:p>
                  </a:txBody>
                  <a:tcPr marL="92859" marR="92859" marT="46429" marB="46429"/>
                </a:tc>
                <a:extLst>
                  <a:ext uri="{0D108BD9-81ED-4DB2-BD59-A6C34878D82A}">
                    <a16:rowId xmlns:a16="http://schemas.microsoft.com/office/drawing/2014/main" val="2038254844"/>
                  </a:ext>
                </a:extLst>
              </a:tr>
            </a:tbl>
          </a:graphicData>
        </a:graphic>
      </p:graphicFrame>
    </p:spTree>
    <p:extLst>
      <p:ext uri="{BB962C8B-B14F-4D97-AF65-F5344CB8AC3E}">
        <p14:creationId xmlns:p14="http://schemas.microsoft.com/office/powerpoint/2010/main" val="1766075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2492291" y="644757"/>
            <a:ext cx="8556913" cy="556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1142796" y="643467"/>
            <a:ext cx="7173890" cy="556977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1548905" y="1015912"/>
            <a:ext cx="4926841" cy="491225"/>
          </a:xfrm>
          <a:prstGeom prst="rect">
            <a:avLst/>
          </a:prstGeom>
          <a:noFill/>
        </p:spPr>
        <p:txBody>
          <a:bodyPr wrap="square" rtlCol="0">
            <a:spAutoFit/>
          </a:bodyPr>
          <a:lstStyle/>
          <a:p>
            <a:pPr defTabSz="370332">
              <a:spcAft>
                <a:spcPts val="600"/>
              </a:spcAft>
            </a:pPr>
            <a:r>
              <a:rPr lang="en-US" sz="2592" kern="1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Agenda</a:t>
            </a:r>
            <a:endParaRPr lang="en-US" sz="3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p:txBody>
      </p:sp>
      <p:sp>
        <p:nvSpPr>
          <p:cNvPr id="11" name="TextBox 10">
            <a:extLst>
              <a:ext uri="{FF2B5EF4-FFF2-40B4-BE49-F238E27FC236}">
                <a16:creationId xmlns:a16="http://schemas.microsoft.com/office/drawing/2014/main" id="{608EB188-3C11-4743-8830-5208D62542F0}"/>
              </a:ext>
            </a:extLst>
          </p:cNvPr>
          <p:cNvSpPr txBox="1"/>
          <p:nvPr/>
        </p:nvSpPr>
        <p:spPr>
          <a:xfrm>
            <a:off x="1416690" y="1585397"/>
            <a:ext cx="5587316" cy="1823191"/>
          </a:xfrm>
          <a:prstGeom prst="rect">
            <a:avLst/>
          </a:prstGeom>
          <a:noFill/>
        </p:spPr>
        <p:txBody>
          <a:bodyPr wrap="square" lIns="91440" tIns="45720" rIns="91440" bIns="45720" rtlCol="0" anchor="t">
            <a:spAutoFit/>
          </a:bodyPr>
          <a:lstStyle/>
          <a:p>
            <a:pPr marL="231458" indent="-231458" defTabSz="370332">
              <a:spcAft>
                <a:spcPts val="600"/>
              </a:spcAft>
              <a:buFont typeface="Arial"/>
              <a:buChar char="•"/>
            </a:pPr>
            <a:r>
              <a:rPr lang="en-US" sz="1458" b="1" kern="1200">
                <a:solidFill>
                  <a:schemeClr val="bg1"/>
                </a:solidFill>
                <a:latin typeface="+mn-lt"/>
                <a:ea typeface="+mn-lt"/>
                <a:cs typeface="+mn-lt"/>
              </a:rPr>
              <a:t>Forms Recognizer</a:t>
            </a:r>
            <a:r>
              <a:rPr lang="en-US" sz="1458" kern="1200">
                <a:solidFill>
                  <a:schemeClr val="bg1"/>
                </a:solidFill>
                <a:latin typeface="+mn-lt"/>
                <a:ea typeface="+mn-lt"/>
                <a:cs typeface="+mn-lt"/>
              </a:rPr>
              <a:t> - Overview and Experience</a:t>
            </a:r>
            <a:endParaRPr lang="en-US" sz="1458" kern="1200">
              <a:solidFill>
                <a:schemeClr val="tx1"/>
              </a:solidFill>
              <a:latin typeface="+mn-lt"/>
              <a:ea typeface="+mn-ea"/>
              <a:cs typeface="Calibri" panose="020F0502020204030204"/>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 Brief overview &amp; Accessibility</a:t>
            </a:r>
          </a:p>
          <a:p>
            <a:pPr marL="231458" indent="-231458" defTabSz="370332">
              <a:spcAft>
                <a:spcPts val="600"/>
              </a:spcAft>
              <a:buFont typeface="Arial"/>
              <a:buChar char="•"/>
            </a:pPr>
            <a:r>
              <a:rPr lang="en-US" sz="1458" b="1" kern="1200">
                <a:solidFill>
                  <a:schemeClr val="bg1"/>
                </a:solidFill>
                <a:latin typeface="+mn-lt"/>
                <a:ea typeface="+mn-lt"/>
                <a:cs typeface="+mn-lt"/>
              </a:rPr>
              <a:t>Business Process Automation(BPA) Accelerator</a:t>
            </a:r>
            <a:r>
              <a:rPr lang="en-US" sz="1458" kern="1200">
                <a:solidFill>
                  <a:schemeClr val="bg1"/>
                </a:solidFill>
                <a:latin typeface="+mn-lt"/>
                <a:ea typeface="+mn-lt"/>
                <a:cs typeface="+mn-lt"/>
              </a:rPr>
              <a:t> Capabilities &amp; Usage</a:t>
            </a:r>
          </a:p>
          <a:p>
            <a:pPr marL="231458" indent="-231458" defTabSz="370332">
              <a:spcAft>
                <a:spcPts val="600"/>
              </a:spcAft>
              <a:buFont typeface="Arial"/>
              <a:buChar char="•"/>
            </a:pPr>
            <a:r>
              <a:rPr lang="en-US" sz="1458" kern="1200">
                <a:solidFill>
                  <a:schemeClr val="bg1"/>
                </a:solidFill>
                <a:latin typeface="+mn-lt"/>
                <a:ea typeface="+mn-lt"/>
                <a:cs typeface="+mn-lt"/>
              </a:rPr>
              <a:t>Develop and execute BPA pipeline with Form Recognizer</a:t>
            </a:r>
          </a:p>
          <a:p>
            <a:pPr marL="231458" indent="-231458" defTabSz="370332">
              <a:spcAft>
                <a:spcPts val="600"/>
              </a:spcAft>
              <a:buFont typeface="Arial"/>
              <a:buChar char="•"/>
            </a:pPr>
            <a:r>
              <a:rPr lang="en-US" sz="1458" kern="1200">
                <a:solidFill>
                  <a:schemeClr val="bg1"/>
                </a:solidFill>
                <a:latin typeface="+mn-lt"/>
                <a:ea typeface="+mn-lt"/>
                <a:cs typeface="+mn-lt"/>
              </a:rPr>
              <a:t>Analyze the output with </a:t>
            </a:r>
            <a:r>
              <a:rPr lang="en-US" sz="1458" b="1" kern="1200">
                <a:solidFill>
                  <a:schemeClr val="bg1"/>
                </a:solidFill>
                <a:latin typeface="+mn-lt"/>
                <a:ea typeface="+mn-lt"/>
                <a:cs typeface="+mn-lt"/>
              </a:rPr>
              <a:t>Azure Search</a:t>
            </a:r>
            <a:endParaRPr lang="en-US" sz="1458" kern="1200">
              <a:solidFill>
                <a:schemeClr val="bg1"/>
              </a:solidFill>
              <a:latin typeface="+mn-lt"/>
              <a:ea typeface="+mn-lt"/>
              <a:cs typeface="+mn-lt"/>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usage to enhance the extracted information</a:t>
            </a:r>
            <a:endParaRPr lang="en-US">
              <a:solidFill>
                <a:schemeClr val="bg1"/>
              </a:solidFill>
              <a:ea typeface="+mn-lt"/>
              <a:cs typeface="+mn-lt"/>
            </a:endParaRPr>
          </a:p>
        </p:txBody>
      </p:sp>
    </p:spTree>
    <p:extLst>
      <p:ext uri="{BB962C8B-B14F-4D97-AF65-F5344CB8AC3E}">
        <p14:creationId xmlns:p14="http://schemas.microsoft.com/office/powerpoint/2010/main" val="1102856599"/>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1" y="545142"/>
            <a:ext cx="1218395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417862" y="595695"/>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Summary of customer support conversation logs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a:t>
            </a:r>
            <a:r>
              <a:rPr lang="en-CA" sz="1300">
                <a:solidFill>
                  <a:srgbClr val="FFFFFF"/>
                </a:solidFill>
                <a:latin typeface="Segoe UI"/>
              </a:rPr>
              <a:t>financial reporting, analyst articles)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Social Media Trends Summarization</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Automatically generate responses to customer inquiries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Generate personalised UI for your website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99844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a:xfrm>
            <a:off x="831850" y="1709739"/>
            <a:ext cx="10515600" cy="995362"/>
          </a:xfrm>
        </p:spPr>
        <p:txBody>
          <a:bodyPr/>
          <a:lstStyle/>
          <a:p>
            <a:r>
              <a:rPr lang="en-US"/>
              <a:t>Hands On Labs</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a:xfrm>
            <a:off x="831850" y="2881313"/>
            <a:ext cx="10515600" cy="3208337"/>
          </a:xfrm>
        </p:spPr>
        <p:txBody>
          <a:bodyPr vert="horz" lIns="91440" tIns="45720" rIns="91440" bIns="45720" rtlCol="0" anchor="t">
            <a:normAutofit/>
          </a:bodyPr>
          <a:lstStyle/>
          <a:p>
            <a:pPr marL="342900" indent="-342900">
              <a:buFont typeface="Arial" panose="020B0604020202020204" pitchFamily="34" charset="0"/>
              <a:buChar char="•"/>
            </a:pPr>
            <a:r>
              <a:rPr lang="en-US"/>
              <a:t>Form Recognizer</a:t>
            </a:r>
          </a:p>
          <a:p>
            <a:pPr marL="342900" indent="-342900">
              <a:buFont typeface="Arial" panose="020B0604020202020204" pitchFamily="34" charset="0"/>
              <a:buChar char="•"/>
            </a:pPr>
            <a:r>
              <a:rPr lang="en-US"/>
              <a:t>Azure Search</a:t>
            </a:r>
          </a:p>
          <a:p>
            <a:pPr marL="342900" indent="-342900">
              <a:buFont typeface="Arial" panose="020B0604020202020204" pitchFamily="34" charset="0"/>
              <a:buChar char="•"/>
            </a:pPr>
            <a:r>
              <a:rPr lang="en-US"/>
              <a:t>Azure OpenAI</a:t>
            </a:r>
            <a:endParaRPr lang="en-US">
              <a:ea typeface="Calibri"/>
              <a:cs typeface="Calibri"/>
            </a:endParaRPr>
          </a:p>
        </p:txBody>
      </p:sp>
    </p:spTree>
    <p:extLst>
      <p:ext uri="{BB962C8B-B14F-4D97-AF65-F5344CB8AC3E}">
        <p14:creationId xmlns:p14="http://schemas.microsoft.com/office/powerpoint/2010/main" val="28366681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AFD4AAD-1F40-4E53-7818-F7CB61B9D4D4}"/>
              </a:ext>
            </a:extLst>
          </p:cNvPr>
          <p:cNvPicPr>
            <a:picLocks noChangeAspect="1"/>
          </p:cNvPicPr>
          <p:nvPr/>
        </p:nvPicPr>
        <p:blipFill rotWithShape="1">
          <a:blip r:embed="rId3"/>
          <a:srcRect t="3790" b="3997"/>
          <a:stretch/>
        </p:blipFill>
        <p:spPr>
          <a:xfrm>
            <a:off x="352425" y="271473"/>
            <a:ext cx="10958513" cy="6164165"/>
          </a:xfrm>
          <a:prstGeom prst="rect">
            <a:avLst/>
          </a:prstGeom>
        </p:spPr>
      </p:pic>
      <p:sp>
        <p:nvSpPr>
          <p:cNvPr id="7" name="Title 6">
            <a:extLst>
              <a:ext uri="{FF2B5EF4-FFF2-40B4-BE49-F238E27FC236}">
                <a16:creationId xmlns:a16="http://schemas.microsoft.com/office/drawing/2014/main" id="{92DA0BF0-A1DD-C265-8807-D2CA71F9515E}"/>
              </a:ext>
            </a:extLst>
          </p:cNvPr>
          <p:cNvSpPr>
            <a:spLocks noGrp="1"/>
          </p:cNvSpPr>
          <p:nvPr>
            <p:ph type="title"/>
          </p:nvPr>
        </p:nvSpPr>
        <p:spPr>
          <a:xfrm>
            <a:off x="7015163" y="500061"/>
            <a:ext cx="3976688" cy="466726"/>
          </a:xfrm>
          <a:solidFill>
            <a:srgbClr val="000000">
              <a:alpha val="80000"/>
            </a:srgbClr>
          </a:solidFill>
          <a:ln w="279400" cap="sq" cmpd="thinThick">
            <a:solidFill>
              <a:srgbClr val="262626">
                <a:alpha val="89804"/>
              </a:srgbClr>
            </a:solidFill>
            <a:miter lim="800000"/>
          </a:ln>
        </p:spPr>
        <p:txBody>
          <a:bodyPr anchor="ctr">
            <a:noAutofit/>
          </a:bodyPr>
          <a:lstStyle/>
          <a:p>
            <a:pPr algn="ctr"/>
            <a:r>
              <a:rPr lang="en-US" sz="1600">
                <a:solidFill>
                  <a:srgbClr val="FFFFFF"/>
                </a:solidFill>
              </a:rPr>
              <a:t>BPA Architecture</a:t>
            </a:r>
            <a:br>
              <a:rPr lang="en-US" sz="1600">
                <a:solidFill>
                  <a:srgbClr val="FFFFFF"/>
                </a:solidFill>
              </a:rPr>
            </a:br>
            <a:r>
              <a:rPr lang="en-US" sz="1600">
                <a:solidFill>
                  <a:srgbClr val="FFFFFF"/>
                </a:solidFill>
              </a:rPr>
              <a:t>Lab setup</a:t>
            </a:r>
          </a:p>
        </p:txBody>
      </p:sp>
    </p:spTree>
    <p:extLst>
      <p:ext uri="{BB962C8B-B14F-4D97-AF65-F5344CB8AC3E}">
        <p14:creationId xmlns:p14="http://schemas.microsoft.com/office/powerpoint/2010/main" val="23189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7A0C3-FA8B-4210-A910-CACD1D03FFA7}"/>
              </a:ext>
            </a:extLst>
          </p:cNvPr>
          <p:cNvSpPr txBox="1">
            <a:spLocks noGrp="1"/>
          </p:cNvSpPr>
          <p:nvPr>
            <p:ph type="title" idx="4294967295"/>
          </p:nvPr>
        </p:nvSpPr>
        <p:spPr>
          <a:xfrm>
            <a:off x="4083050" y="2459038"/>
            <a:ext cx="8108950" cy="13223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mn-ea"/>
                <a:cs typeface="+mn-cs"/>
              </a:rPr>
              <a:t>“Again and again, we hunt for that document we urgently need and it is nowhere to be found. We have more data than ever before, but we struggle to navigate to the right data the moment we need it”</a:t>
            </a:r>
            <a:br>
              <a:rPr kumimoji="0" lang="en-US" sz="2000" b="0" i="0" u="none" strike="noStrike" kern="1200" cap="none" spc="0" normalizeH="0" baseline="0" noProof="0">
                <a:ln>
                  <a:noFill/>
                </a:ln>
                <a:solidFill>
                  <a:schemeClr val="tx1"/>
                </a:solidFill>
                <a:effectLst/>
                <a:uLnTx/>
                <a:uFillTx/>
                <a:latin typeface="+mj-lt"/>
                <a:ea typeface="+mn-ea"/>
                <a:cs typeface="+mn-cs"/>
              </a:rPr>
            </a:br>
            <a:r>
              <a:rPr kumimoji="0" lang="en-US" sz="2000" b="0" i="0" u="none" strike="noStrike" kern="1200" cap="none" spc="0" normalizeH="0" baseline="0" noProof="0">
                <a:ln>
                  <a:noFill/>
                </a:ln>
                <a:solidFill>
                  <a:schemeClr val="tx1"/>
                </a:solidFill>
                <a:effectLst/>
                <a:uLnTx/>
                <a:uFillTx/>
                <a:latin typeface="+mj-lt"/>
                <a:ea typeface="+mn-ea"/>
                <a:cs typeface="+mn-cs"/>
              </a:rPr>
              <a:t>–</a:t>
            </a:r>
            <a:r>
              <a:rPr kumimoji="0" lang="en-US" sz="2000" b="0" i="1" u="none" strike="noStrike" kern="1200" cap="none" spc="0" normalizeH="0" baseline="0" noProof="0">
                <a:ln>
                  <a:noFill/>
                </a:ln>
                <a:solidFill>
                  <a:schemeClr val="tx1"/>
                </a:solidFill>
                <a:effectLst/>
                <a:uLnTx/>
                <a:uFillTx/>
                <a:latin typeface="+mj-lt"/>
                <a:ea typeface="+mn-ea"/>
                <a:cs typeface="+mn-cs"/>
              </a:rPr>
              <a:t>Everyone (at some point) </a:t>
            </a:r>
          </a:p>
        </p:txBody>
      </p:sp>
    </p:spTree>
    <p:extLst>
      <p:ext uri="{BB962C8B-B14F-4D97-AF65-F5344CB8AC3E}">
        <p14:creationId xmlns:p14="http://schemas.microsoft.com/office/powerpoint/2010/main" val="354852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952D7-05F6-4693-853A-5EEFB4B94170}"/>
              </a:ext>
            </a:extLst>
          </p:cNvPr>
          <p:cNvPicPr>
            <a:picLocks noChangeAspect="1"/>
          </p:cNvPicPr>
          <p:nvPr/>
        </p:nvPicPr>
        <p:blipFill rotWithShape="1">
          <a:blip r:embed="rId3">
            <a:extLst>
              <a:ext uri="{28A0092B-C50C-407E-A947-70E740481C1C}">
                <a14:useLocalDpi xmlns:a14="http://schemas.microsoft.com/office/drawing/2010/main" val="0"/>
              </a:ext>
            </a:extLst>
          </a:blip>
          <a:srcRect t="36133" b="21187"/>
          <a:stretch/>
        </p:blipFill>
        <p:spPr>
          <a:xfrm>
            <a:off x="0" y="4082810"/>
            <a:ext cx="12192000" cy="2775190"/>
          </a:xfrm>
          <a:prstGeom prst="rect">
            <a:avLst/>
          </a:prstGeom>
        </p:spPr>
      </p:pic>
      <p:sp>
        <p:nvSpPr>
          <p:cNvPr id="8" name="Rectangle 7">
            <a:extLst>
              <a:ext uri="{FF2B5EF4-FFF2-40B4-BE49-F238E27FC236}">
                <a16:creationId xmlns:a16="http://schemas.microsoft.com/office/drawing/2014/main" id="{207AB768-8D5E-4FED-8255-762EE386BCE0}"/>
              </a:ext>
            </a:extLst>
          </p:cNvPr>
          <p:cNvSpPr/>
          <p:nvPr/>
        </p:nvSpPr>
        <p:spPr>
          <a:xfrm>
            <a:off x="1" y="471091"/>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Challenges</a:t>
            </a:r>
          </a:p>
        </p:txBody>
      </p:sp>
      <p:sp>
        <p:nvSpPr>
          <p:cNvPr id="9" name="TextBox 8">
            <a:extLst>
              <a:ext uri="{FF2B5EF4-FFF2-40B4-BE49-F238E27FC236}">
                <a16:creationId xmlns:a16="http://schemas.microsoft.com/office/drawing/2014/main" id="{7AA5F198-DFB2-4E66-94AD-3638AED2863C}"/>
              </a:ext>
            </a:extLst>
          </p:cNvPr>
          <p:cNvSpPr txBox="1"/>
          <p:nvPr/>
        </p:nvSpPr>
        <p:spPr>
          <a:xfrm>
            <a:off x="1638815" y="1509088"/>
            <a:ext cx="3711406" cy="897682"/>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Organizations amass</a:t>
            </a:r>
            <a:r>
              <a:rPr kumimoji="0" lang="en-US" sz="1600" b="0" i="0" u="none" strike="noStrike" kern="1200" cap="none" spc="0" normalizeH="0" baseline="0" noProof="0">
                <a:ln>
                  <a:noFill/>
                </a:ln>
                <a:solidFill>
                  <a:prstClr val="white"/>
                </a:solidFill>
                <a:effectLst/>
                <a:uLnTx/>
                <a:uFillTx/>
                <a:latin typeface="SegoeUI"/>
                <a:ea typeface="+mn-ea"/>
                <a:cs typeface="Segoe UI Semibold" panose="020B0702040204020203" pitchFamily="34" charset="0"/>
              </a:rPr>
              <a:t>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many inputs</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R="0" lvl="0" algn="ctr" defTabSz="914400" rtl="0" eaLnBrk="1" fontAlgn="auto" latinLnBrk="0" hangingPunct="1">
              <a:spcBef>
                <a:spcPts val="0"/>
              </a:spcBef>
              <a:spcAft>
                <a:spcPts val="0"/>
              </a:spcAft>
              <a:buClrTx/>
              <a:buSzTx/>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require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AI expertise across </a:t>
            </a:r>
            <a:r>
              <a:rPr lang="en-US" sz="2000">
                <a:solidFill>
                  <a:srgbClr val="50E6FF"/>
                </a:solidFill>
                <a:latin typeface="Segoe UI Semibold" panose="020B0702040204020203" pitchFamily="34" charset="0"/>
                <a:cs typeface="Segoe UI Semibold" panose="020B0702040204020203" pitchFamily="34" charset="0"/>
              </a:rPr>
              <a:t>multiple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t>
            </a:r>
            <a:r>
              <a:rPr lang="en-US" sz="2000">
                <a:solidFill>
                  <a:srgbClr val="50E6FF"/>
                </a:solidFill>
                <a:latin typeface="Segoe UI Semibold" panose="020B0702040204020203" pitchFamily="34" charset="0"/>
                <a:cs typeface="Segoe UI Semibold" panose="020B0702040204020203" pitchFamily="34" charset="0"/>
              </a:rPr>
              <a:t>domains</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(NLP, CV, speech, ..)</a:t>
            </a:r>
            <a:endParaRPr kumimoji="0" lang="en-US" sz="1400" b="0" i="0" u="none" strike="noStrike" kern="1200" cap="none" spc="0" normalizeH="0" baseline="0" noProof="0">
              <a:ln>
                <a:noFill/>
              </a:ln>
              <a:solidFill>
                <a:prstClr val="white"/>
              </a:solidFill>
              <a:effectLst/>
              <a:uLnTx/>
              <a:uFillTx/>
              <a:latin typeface="Segoe UI "/>
              <a:ea typeface="+mn-ea"/>
              <a:cs typeface="+mn-cs"/>
            </a:endParaRPr>
          </a:p>
        </p:txBody>
      </p:sp>
      <p:sp>
        <p:nvSpPr>
          <p:cNvPr id="10" name="TextBox 9">
            <a:extLst>
              <a:ext uri="{FF2B5EF4-FFF2-40B4-BE49-F238E27FC236}">
                <a16:creationId xmlns:a16="http://schemas.microsoft.com/office/drawing/2014/main" id="{211B67FE-F7A2-48E7-9C7F-D4B60E9058C1}"/>
              </a:ext>
            </a:extLst>
          </p:cNvPr>
          <p:cNvSpPr txBox="1"/>
          <p:nvPr/>
        </p:nvSpPr>
        <p:spPr>
          <a:xfrm>
            <a:off x="799975" y="3056970"/>
            <a:ext cx="3644900" cy="90883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Documents </a:t>
            </a:r>
            <a:r>
              <a:rPr kumimoji="0" lang="en-US" sz="1400" b="0" i="0" u="none" strike="noStrike" kern="1200" cap="none" spc="0" normalizeH="0" baseline="0" noProof="0">
                <a:ln>
                  <a:noFill/>
                </a:ln>
                <a:solidFill>
                  <a:prstClr val="white"/>
                </a:solidFill>
                <a:effectLst/>
                <a:uLnTx/>
                <a:uFillTx/>
                <a:latin typeface="Segoe UI "/>
                <a:ea typeface="+mn-ea"/>
                <a:cs typeface="+mn-cs"/>
              </a:rPr>
              <a:t>are </a:t>
            </a:r>
            <a:r>
              <a:rPr lang="en-US" sz="2000">
                <a:solidFill>
                  <a:srgbClr val="50E6FF"/>
                </a:solidFill>
                <a:latin typeface="Segoe UI Semibold" panose="020B0702040204020203" pitchFamily="34" charset="0"/>
                <a:cs typeface="Segoe UI Semibold" panose="020B0702040204020203" pitchFamily="34" charset="0"/>
              </a:rPr>
              <a:t>everywhere,</a:t>
            </a:r>
            <a:r>
              <a:rPr kumimoji="0" lang="en-US" sz="1400" b="0" i="0" u="none" strike="noStrike" kern="1200" cap="none" spc="0" normalizeH="0" baseline="0" noProof="0">
                <a:ln>
                  <a:noFill/>
                </a:ln>
                <a:solidFill>
                  <a:prstClr val="white"/>
                </a:solidFill>
                <a:effectLst/>
                <a:uLnTx/>
                <a:uFillTx/>
                <a:latin typeface="Segoe UI "/>
                <a:ea typeface="+mn-ea"/>
                <a:cs typeface="+mn-cs"/>
              </a:rPr>
              <a:t> and are, unfortunately, still a major communication tool between organizations</a:t>
            </a:r>
          </a:p>
        </p:txBody>
      </p:sp>
      <p:sp>
        <p:nvSpPr>
          <p:cNvPr id="11" name="TextBox 10">
            <a:extLst>
              <a:ext uri="{FF2B5EF4-FFF2-40B4-BE49-F238E27FC236}">
                <a16:creationId xmlns:a16="http://schemas.microsoft.com/office/drawing/2014/main" id="{30E8AEE2-2EAE-442F-B3B8-590AC965A382}"/>
              </a:ext>
            </a:extLst>
          </p:cNvPr>
          <p:cNvSpPr txBox="1"/>
          <p:nvPr/>
        </p:nvSpPr>
        <p:spPr>
          <a:xfrm>
            <a:off x="7703687" y="3110605"/>
            <a:ext cx="3644900" cy="1473096"/>
          </a:xfrm>
          <a:prstGeom prst="rect">
            <a:avLst/>
          </a:prstGeom>
          <a:noFill/>
          <a:ln>
            <a:noFill/>
          </a:ln>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Let the data scientists </a:t>
            </a:r>
            <a:r>
              <a:rPr lang="en-US" sz="2000">
                <a:solidFill>
                  <a:srgbClr val="50E6FF"/>
                </a:solidFill>
                <a:latin typeface="Segoe UI Semibold" panose="020B0702040204020203" pitchFamily="34" charset="0"/>
                <a:cs typeface="Segoe UI Semibold" panose="020B0702040204020203" pitchFamily="34" charset="0"/>
              </a:rPr>
              <a:t>focus</a:t>
            </a:r>
            <a:r>
              <a:rPr kumimoji="0" lang="en-US" sz="1400" b="0" i="0" u="none" strike="noStrike" kern="1200" cap="none" spc="0" normalizeH="0" baseline="0" noProof="0">
                <a:ln>
                  <a:noFill/>
                </a:ln>
                <a:solidFill>
                  <a:prstClr val="white"/>
                </a:solidFill>
                <a:effectLst/>
                <a:uLnTx/>
                <a:uFillTx/>
                <a:latin typeface="Segoe UI "/>
                <a:ea typeface="+mn-ea"/>
                <a:cs typeface="+mn-cs"/>
              </a:rPr>
              <a:t> on </a:t>
            </a:r>
            <a:r>
              <a:rPr lang="en-US" sz="2000">
                <a:solidFill>
                  <a:srgbClr val="50E6FF"/>
                </a:solidFill>
                <a:latin typeface="Segoe UI Semibold" panose="020B0702040204020203" pitchFamily="34" charset="0"/>
                <a:cs typeface="Segoe UI Semibold" panose="020B0702040204020203" pitchFamily="34" charset="0"/>
              </a:rPr>
              <a:t>AI</a:t>
            </a:r>
            <a:r>
              <a:rPr lang="en-US" sz="1400">
                <a:solidFill>
                  <a:prstClr val="white"/>
                </a:solidFill>
                <a:latin typeface="Segoe UI "/>
              </a:rPr>
              <a:t>. AI pipelines typically </a:t>
            </a:r>
            <a:r>
              <a:rPr lang="en-US" sz="2000">
                <a:solidFill>
                  <a:srgbClr val="50E6FF"/>
                </a:solidFill>
                <a:latin typeface="Segoe UI Semibold" panose="020B0702040204020203" pitchFamily="34" charset="0"/>
                <a:cs typeface="Segoe UI Semibold" panose="020B0702040204020203" pitchFamily="34" charset="0"/>
              </a:rPr>
              <a:t>require</a:t>
            </a:r>
            <a:r>
              <a:rPr lang="en-US" sz="1400">
                <a:solidFill>
                  <a:prstClr val="white"/>
                </a:solidFill>
                <a:latin typeface="Segoe UI "/>
              </a:rPr>
              <a:t> </a:t>
            </a:r>
            <a:r>
              <a:rPr lang="en-US" sz="2000">
                <a:solidFill>
                  <a:srgbClr val="50E6FF"/>
                </a:solidFill>
                <a:latin typeface="Segoe UI Semibold" panose="020B0702040204020203" pitchFamily="34" charset="0"/>
                <a:cs typeface="Segoe UI Semibold" panose="020B0702040204020203" pitchFamily="34" charset="0"/>
              </a:rPr>
              <a:t>developers</a:t>
            </a:r>
            <a:r>
              <a:rPr lang="en-US" sz="1400">
                <a:solidFill>
                  <a:prstClr val="white"/>
                </a:solidFill>
                <a:latin typeface="Segoe UI "/>
              </a:rPr>
              <a:t> and data scientists </a:t>
            </a:r>
            <a:r>
              <a:rPr kumimoji="0" lang="en-US" sz="1400" b="0" i="0" u="none" strike="noStrike" kern="1200" cap="none" spc="0" normalizeH="0" baseline="0" noProof="0">
                <a:ln>
                  <a:noFill/>
                </a:ln>
                <a:solidFill>
                  <a:prstClr val="white"/>
                </a:solidFill>
                <a:effectLst/>
                <a:uLnTx/>
                <a:uFillTx/>
                <a:latin typeface="Segoe UI "/>
                <a:ea typeface="+mn-ea"/>
                <a:cs typeface="+mn-cs"/>
              </a:rPr>
              <a:t>to develop and implement the solution, as well as long term management</a:t>
            </a:r>
          </a:p>
        </p:txBody>
      </p:sp>
      <p:sp>
        <p:nvSpPr>
          <p:cNvPr id="12" name="TextBox 11">
            <a:extLst>
              <a:ext uri="{FF2B5EF4-FFF2-40B4-BE49-F238E27FC236}">
                <a16:creationId xmlns:a16="http://schemas.microsoft.com/office/drawing/2014/main" id="{0BA2BC5C-B866-43B7-8BE9-0A6656FD61E0}"/>
              </a:ext>
            </a:extLst>
          </p:cNvPr>
          <p:cNvSpPr txBox="1"/>
          <p:nvPr/>
        </p:nvSpPr>
        <p:spPr>
          <a:xfrm>
            <a:off x="4767790" y="2841681"/>
            <a:ext cx="2502719" cy="93871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Manual data entry and extraction could be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costly</a:t>
            </a:r>
            <a:r>
              <a:rPr kumimoji="0" lang="en-US" sz="1400" b="0" i="0" u="none" strike="noStrike" kern="1200" cap="none" spc="0" normalizeH="0" baseline="0" noProof="0">
                <a:ln>
                  <a:noFill/>
                </a:ln>
                <a:solidFill>
                  <a:prstClr val="white"/>
                </a:solidFill>
                <a:effectLst/>
                <a:uLnTx/>
                <a:uFillTx/>
                <a:latin typeface="Segoe UI "/>
                <a:ea typeface="+mn-ea"/>
                <a:cs typeface="+mn-cs"/>
              </a:rPr>
              <a:t> and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erroneous</a:t>
            </a:r>
          </a:p>
        </p:txBody>
      </p:sp>
      <p:sp>
        <p:nvSpPr>
          <p:cNvPr id="13" name="TextBox 12">
            <a:extLst>
              <a:ext uri="{FF2B5EF4-FFF2-40B4-BE49-F238E27FC236}">
                <a16:creationId xmlns:a16="http://schemas.microsoft.com/office/drawing/2014/main" id="{DE754729-AB56-4A6A-B4FE-9D43DA5A1B1C}"/>
              </a:ext>
            </a:extLst>
          </p:cNvPr>
          <p:cNvSpPr txBox="1"/>
          <p:nvPr/>
        </p:nvSpPr>
        <p:spPr>
          <a:xfrm>
            <a:off x="6347937" y="1416859"/>
            <a:ext cx="3948381" cy="938719"/>
          </a:xfrm>
          <a:prstGeom prst="rect">
            <a:avLst/>
          </a:prstGeom>
          <a:noFill/>
          <a:ln>
            <a:noFill/>
          </a:ln>
        </p:spPr>
        <p:txBody>
          <a:bodyPr wrap="square" lIns="91440" tIns="45720" rIns="91440" bIns="45720" rtlCol="0" anchor="t">
            <a:spAutoFit/>
          </a:bodyPr>
          <a:lstStyle/>
          <a:p>
            <a:pPr lvl="0" algn="ctr">
              <a:lnSpc>
                <a:spcPts val="2200"/>
              </a:lnSpc>
              <a:defRPr/>
            </a:pPr>
            <a:r>
              <a:rPr lang="en-US" sz="1400">
                <a:solidFill>
                  <a:prstClr val="white"/>
                </a:solidFill>
                <a:latin typeface="Segoe UI "/>
              </a:rPr>
              <a:t>Accelerator brings together </a:t>
            </a:r>
            <a:r>
              <a:rPr lang="en-US" sz="2000">
                <a:solidFill>
                  <a:srgbClr val="50E6FF"/>
                </a:solidFill>
                <a:latin typeface="Segoe UI Semibold" panose="020B0702040204020203" pitchFamily="34" charset="0"/>
                <a:cs typeface="Segoe UI Semibold" panose="020B0702040204020203" pitchFamily="34" charset="0"/>
              </a:rPr>
              <a:t>multiple Cognitive Services</a:t>
            </a:r>
            <a:r>
              <a:rPr lang="en-US" sz="1400">
                <a:solidFill>
                  <a:prstClr val="white"/>
                </a:solidFill>
                <a:latin typeface="Segoe UI "/>
              </a:rPr>
              <a:t> together in a </a:t>
            </a:r>
            <a:r>
              <a:rPr lang="en-US" sz="2000">
                <a:solidFill>
                  <a:srgbClr val="50E6FF"/>
                </a:solidFill>
                <a:latin typeface="Segoe UI Semibold" panose="020B0702040204020203" pitchFamily="34" charset="0"/>
                <a:cs typeface="Segoe UI Semibold" panose="020B0702040204020203" pitchFamily="34" charset="0"/>
              </a:rPr>
              <a:t>single</a:t>
            </a:r>
            <a:r>
              <a:rPr lang="en-US" sz="1400">
                <a:solidFill>
                  <a:prstClr val="white"/>
                </a:solidFill>
                <a:latin typeface="Segoe UI "/>
              </a:rPr>
              <a:t> studio/tool</a:t>
            </a:r>
          </a:p>
        </p:txBody>
      </p:sp>
    </p:spTree>
    <p:extLst>
      <p:ext uri="{BB962C8B-B14F-4D97-AF65-F5344CB8AC3E}">
        <p14:creationId xmlns:p14="http://schemas.microsoft.com/office/powerpoint/2010/main" val="22089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0" nodeType="withEffect">
                                  <p:stCondLst>
                                    <p:cond delay="500"/>
                                  </p:stCondLst>
                                  <p:childTnLst>
                                    <p:animMotion origin="layout" path="M 0.00065 0.50787 L 1.45833E-6 3.33333E-6 " pathEditMode="relative" rAng="0" ptsTypes="AA">
                                      <p:cBhvr>
                                        <p:cTn id="9" dur="1000" fill="hold"/>
                                        <p:tgtEl>
                                          <p:spTgt spid="9"/>
                                        </p:tgtEl>
                                        <p:attrNameLst>
                                          <p:attrName>ppt_x</p:attrName>
                                          <p:attrName>ppt_y</p:attrName>
                                        </p:attrNameLst>
                                      </p:cBhvr>
                                      <p:rCtr x="-39" y="-25394"/>
                                    </p:animMotion>
                                  </p:childTnLst>
                                </p:cTn>
                              </p:par>
                              <p:par>
                                <p:cTn id="10" presetID="10" presetClass="entr" presetSubtype="0" fill="hold" grpId="1" nodeType="withEffect">
                                  <p:stCondLst>
                                    <p:cond delay="1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grpId="0" nodeType="withEffect">
                                  <p:stCondLst>
                                    <p:cond delay="1250"/>
                                  </p:stCondLst>
                                  <p:childTnLst>
                                    <p:animMotion origin="layout" path="M 2.08333E-7 0.25 L 2.08333E-7 1.11111E-6 " pathEditMode="relative" rAng="0" ptsTypes="AA">
                                      <p:cBhvr>
                                        <p:cTn id="14" dur="1000" fill="hold"/>
                                        <p:tgtEl>
                                          <p:spTgt spid="12"/>
                                        </p:tgtEl>
                                        <p:attrNameLst>
                                          <p:attrName>ppt_x</p:attrName>
                                          <p:attrName>ppt_y</p:attrName>
                                        </p:attrNameLst>
                                      </p:cBhvr>
                                      <p:rCtr x="0" y="-12500"/>
                                    </p:animMotion>
                                  </p:childTnLst>
                                </p:cTn>
                              </p:par>
                              <p:par>
                                <p:cTn id="15" presetID="10" presetClass="entr" presetSubtype="0" fill="hold" grpId="0" nodeType="withEffect">
                                  <p:stCondLst>
                                    <p:cond delay="225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4" presetClass="path" presetSubtype="0" accel="50000" decel="50000" fill="hold" nodeType="withEffect">
                                  <p:stCondLst>
                                    <p:cond delay="1750"/>
                                  </p:stCondLst>
                                  <p:childTnLst>
                                    <p:animMotion origin="layout" path="M -0.0017 0.38565 L 2.70833E-6 -2.59259E-6 " pathEditMode="relative" rAng="0" ptsTypes="AA">
                                      <p:cBhvr>
                                        <p:cTn id="19" dur="1000" fill="hold"/>
                                        <p:tgtEl>
                                          <p:spTgt spid="10">
                                            <p:txEl>
                                              <p:pRg st="0" end="0"/>
                                            </p:txEl>
                                          </p:spTgt>
                                        </p:tgtEl>
                                        <p:attrNameLst>
                                          <p:attrName>ppt_x</p:attrName>
                                          <p:attrName>ppt_y</p:attrName>
                                        </p:attrNameLst>
                                      </p:cBhvr>
                                      <p:rCtr x="78" y="-19282"/>
                                    </p:animMotion>
                                  </p:childTnLst>
                                </p:cTn>
                              </p:par>
                              <p:par>
                                <p:cTn id="20" presetID="10" presetClass="entr" presetSubtype="0" fill="hold" grpId="1"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accel="50000" decel="50000" fill="hold" grpId="0" nodeType="withEffect">
                                  <p:stCondLst>
                                    <p:cond delay="2250"/>
                                  </p:stCondLst>
                                  <p:childTnLst>
                                    <p:animMotion origin="layout" path="M -2.08333E-6 0.25 L -2.08333E-6 0 " pathEditMode="relative" rAng="0" ptsTypes="AA">
                                      <p:cBhvr>
                                        <p:cTn id="24" dur="1000" fill="hold"/>
                                        <p:tgtEl>
                                          <p:spTgt spid="13"/>
                                        </p:tgtEl>
                                        <p:attrNameLst>
                                          <p:attrName>ppt_x</p:attrName>
                                          <p:attrName>ppt_y</p:attrName>
                                        </p:attrNameLst>
                                      </p:cBhvr>
                                      <p:rCtr x="0" y="-12500"/>
                                    </p:animMotion>
                                  </p:childTnLst>
                                </p:cTn>
                              </p:par>
                              <p:par>
                                <p:cTn id="25" presetID="10" presetClass="entr" presetSubtype="0" fill="hold" grpId="1" nodeType="withEffect">
                                  <p:stCondLst>
                                    <p:cond delay="3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4" presetClass="path" presetSubtype="0" accel="50000" decel="50000" fill="hold" grpId="0" nodeType="withEffect">
                                  <p:stCondLst>
                                    <p:cond delay="2750"/>
                                  </p:stCondLst>
                                  <p:childTnLst>
                                    <p:animMotion origin="layout" path="M -2.08333E-7 0.4588 L -2.08333E-7 3.7037E-7 " pathEditMode="relative" rAng="0" ptsTypes="AA">
                                      <p:cBhvr>
                                        <p:cTn id="29" dur="1000" fill="hold"/>
                                        <p:tgtEl>
                                          <p:spTgt spid="11"/>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uild="allAtOnce"/>
      <p:bldP spid="11" grpId="0"/>
      <p:bldP spid="11" grpId="1"/>
      <p:bldP spid="12" grpId="0"/>
      <p:bldP spid="12"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0" y="334017"/>
            <a:ext cx="11606783" cy="492443"/>
          </a:xfrm>
        </p:spPr>
        <p:txBody>
          <a:bodyPr/>
          <a:lstStyle/>
          <a:p>
            <a:pPr algn="ctr"/>
            <a:r>
              <a:rPr lang="en-US"/>
              <a:t>Azure AI Services</a:t>
            </a:r>
          </a:p>
        </p:txBody>
      </p:sp>
      <p:grpSp>
        <p:nvGrpSpPr>
          <p:cNvPr id="2" name="Group 1">
            <a:extLst>
              <a:ext uri="{FF2B5EF4-FFF2-40B4-BE49-F238E27FC236}">
                <a16:creationId xmlns:a16="http://schemas.microsoft.com/office/drawing/2014/main" id="{F6DDFE28-5932-B621-A01F-EFF1D05F270E}"/>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Lst>
          </p:cNvPr>
          <p:cNvSpPr>
            <a:spLocks noChangeArrowheads="1"/>
          </p:cNvSpPr>
          <p:nvPr/>
        </p:nvSpPr>
        <p:spPr bwMode="auto">
          <a:xfrm>
            <a:off x="2900640" y="4301846"/>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a:extLst>
              <a:ext uri="{FF2B5EF4-FFF2-40B4-BE49-F238E27FC236}">
                <a16:creationId xmlns:a16="http://schemas.microsoft.com/office/drawing/2014/main" id="{15140C14-5D40-6667-E5EA-23DE65700B5E}"/>
              </a:ext>
            </a:extLst>
          </p:cNvPr>
          <p:cNvGrpSpPr>
            <a:grpSpLocks noChangeAspect="1"/>
          </p:cNvGrpSpPr>
          <p:nvPr/>
        </p:nvGrpSpPr>
        <p:grpSpPr>
          <a:xfrm>
            <a:off x="6342483" y="4453057"/>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Lst>
          </p:cNvPr>
          <p:cNvSpPr/>
          <p:nvPr/>
        </p:nvSpPr>
        <p:spPr bwMode="auto">
          <a:xfrm>
            <a:off x="8795366" y="4296047"/>
            <a:ext cx="1649383" cy="1049302"/>
          </a:xfrm>
          <a:prstGeom prst="frame">
            <a:avLst>
              <a:gd name="adj1" fmla="val 405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 name="Frame 4">
            <a:extLst>
              <a:ext uri="{FF2B5EF4-FFF2-40B4-BE49-F238E27FC236}">
                <a16:creationId xmlns:a16="http://schemas.microsoft.com/office/drawing/2014/main" id="{9AC095CD-CA6F-1721-9697-487751670BF9}"/>
              </a:ext>
            </a:extLst>
          </p:cNvPr>
          <p:cNvSpPr/>
          <p:nvPr/>
        </p:nvSpPr>
        <p:spPr bwMode="auto">
          <a:xfrm>
            <a:off x="3918850" y="3183378"/>
            <a:ext cx="2692932" cy="1041701"/>
          </a:xfrm>
          <a:prstGeom prst="frame">
            <a:avLst>
              <a:gd name="adj1" fmla="val 4013"/>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85977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0" y="300789"/>
            <a:ext cx="12191999" cy="553998"/>
          </a:xfrm>
        </p:spPr>
        <p:txBody>
          <a:bodyPr>
            <a:normAutofit fontScale="90000"/>
          </a:bodyPr>
          <a:lstStyle/>
          <a:p>
            <a:pPr algn="ctr"/>
            <a:r>
              <a:rPr lang="en-US"/>
              <a:t>Azure Form Recognizer Overview</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a:t>Cloud-based service that uses machine-learning models to extract and analyze form fields, text, and tables from your documents.</a:t>
            </a:r>
          </a:p>
          <a:p>
            <a:endParaRPr lang="en-US" sz="3200"/>
          </a:p>
          <a:p>
            <a:r>
              <a:rPr lang="en-US" sz="3200"/>
              <a:t>It easily identifies, extracts, and analyzes the following document data:</a:t>
            </a:r>
          </a:p>
          <a:p>
            <a:pPr marL="457200" indent="-457200">
              <a:buFont typeface="Arial" panose="020B0604020202020204" pitchFamily="34" charset="0"/>
              <a:buChar char="•"/>
            </a:pPr>
            <a:r>
              <a:rPr lang="en-US" sz="3200"/>
              <a:t>Table structure and content</a:t>
            </a:r>
          </a:p>
          <a:p>
            <a:pPr marL="457200" indent="-457200">
              <a:buFont typeface="Arial" panose="020B0604020202020204" pitchFamily="34" charset="0"/>
              <a:buChar char="•"/>
            </a:pPr>
            <a:r>
              <a:rPr lang="en-US" sz="3200"/>
              <a:t>Form elements and field values</a:t>
            </a:r>
          </a:p>
          <a:p>
            <a:pPr marL="457200" indent="-457200">
              <a:buFont typeface="Arial" panose="020B0604020202020204" pitchFamily="34" charset="0"/>
              <a:buChar char="•"/>
            </a:pPr>
            <a:r>
              <a:rPr lang="en-US" sz="3200"/>
              <a:t>Typed and handwritten alphanumeric text</a:t>
            </a:r>
          </a:p>
          <a:p>
            <a:pPr marL="457200" indent="-457200">
              <a:buFont typeface="Arial" panose="020B0604020202020204" pitchFamily="34" charset="0"/>
              <a:buChar char="•"/>
            </a:pPr>
            <a:r>
              <a:rPr lang="en-US" sz="3200"/>
              <a:t>Relationships between elements</a:t>
            </a:r>
          </a:p>
          <a:p>
            <a:pPr marL="457200" indent="-457200">
              <a:buFont typeface="Arial" panose="020B0604020202020204" pitchFamily="34" charset="0"/>
              <a:buChar char="•"/>
            </a:pPr>
            <a:r>
              <a:rPr lang="en-US" sz="3200"/>
              <a:t>Key-value pairs</a:t>
            </a:r>
          </a:p>
          <a:p>
            <a:pPr marL="457200" indent="-457200">
              <a:buFont typeface="Arial" panose="020B0604020202020204" pitchFamily="34" charset="0"/>
              <a:buChar char="•"/>
            </a:pPr>
            <a:r>
              <a:rPr lang="en-US" sz="3200"/>
              <a:t>Element location with bounding box coordinates</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2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Visual describing the input and output from Form Recognizer">
            <a:extLst>
              <a:ext uri="{FF2B5EF4-FFF2-40B4-BE49-F238E27FC236}">
                <a16:creationId xmlns:a16="http://schemas.microsoft.com/office/drawing/2014/main" id="{CBBD37A4-0435-4810-A32B-4F9C64B7189A}"/>
              </a:ext>
            </a:extLst>
          </p:cNvPr>
          <p:cNvSpPr/>
          <p:nvPr/>
        </p:nvSpPr>
        <p:spPr bwMode="auto">
          <a:xfrm>
            <a:off x="0" y="1886494"/>
            <a:ext cx="12192000" cy="2692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8423FC9-142A-48C2-96C2-EDDD006BC1D8}"/>
              </a:ext>
            </a:extLst>
          </p:cNvPr>
          <p:cNvSpPr>
            <a:spLocks noGrp="1"/>
          </p:cNvSpPr>
          <p:nvPr>
            <p:ph type="title"/>
          </p:nvPr>
        </p:nvSpPr>
        <p:spPr>
          <a:xfrm>
            <a:off x="585658" y="409744"/>
            <a:ext cx="11021125" cy="553998"/>
          </a:xfrm>
        </p:spPr>
        <p:txBody>
          <a:bodyPr>
            <a:normAutofit fontScale="90000"/>
          </a:bodyPr>
          <a:lstStyle/>
          <a:p>
            <a:r>
              <a:rPr lang="en-US"/>
              <a:t>Form Recognizer</a:t>
            </a:r>
          </a:p>
        </p:txBody>
      </p:sp>
      <p:sp>
        <p:nvSpPr>
          <p:cNvPr id="5" name="Footer Placeholder 4">
            <a:extLst>
              <a:ext uri="{FF2B5EF4-FFF2-40B4-BE49-F238E27FC236}">
                <a16:creationId xmlns:a16="http://schemas.microsoft.com/office/drawing/2014/main" id="{0FBDF2EE-00BA-4DD7-B7E8-2FC9DFE8FDD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6" name="Slide Number Placeholder 5">
            <a:extLst>
              <a:ext uri="{FF2B5EF4-FFF2-40B4-BE49-F238E27FC236}">
                <a16:creationId xmlns:a16="http://schemas.microsoft.com/office/drawing/2014/main" id="{D3B58810-2E7F-4A78-96E2-DC9091959ED2}"/>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1A6B0E6-7D17-4A6F-B447-92F4470288AD}"/>
              </a:ext>
            </a:extLst>
          </p:cNvPr>
          <p:cNvSpPr txBox="1"/>
          <p:nvPr/>
        </p:nvSpPr>
        <p:spPr>
          <a:xfrm>
            <a:off x="1930835" y="1055786"/>
            <a:ext cx="8258027" cy="738664"/>
          </a:xfrm>
          <a:prstGeom prst="rect">
            <a:avLst/>
          </a:prstGeom>
        </p:spPr>
        <p:txBody>
          <a:bodyPr wrap="square" lIns="0" tIns="0" rIns="0" bIns="0">
            <a:spAutoFit/>
          </a:bodyPr>
          <a:lstStyle>
            <a:defPPr>
              <a:defRPr lang="en-US"/>
            </a:defPPr>
            <a:lvl1pPr lvl="0">
              <a:lnSpc>
                <a:spcPct val="110000"/>
              </a:lnSpc>
              <a:spcBef>
                <a:spcPts val="800"/>
              </a:spcBef>
              <a:spcAft>
                <a:spcPts val="800"/>
              </a:spcAft>
              <a:defRPr kumimoji="0" sz="1000" b="0" i="0" u="none" strike="noStrike" kern="100" cap="none" spc="-50" normalizeH="0" baseline="0">
                <a:ln>
                  <a:noFill/>
                </a:ln>
                <a:effectLst/>
                <a:uLnTx/>
                <a:uFillTx/>
              </a:defRPr>
            </a:lvl1p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400" b="0" i="0" u="none" strike="noStrike" kern="100" cap="none" spc="0" normalizeH="0" baseline="0" noProof="0">
                <a:ln>
                  <a:noFill/>
                </a:ln>
                <a:solidFill>
                  <a:schemeClr val="tx1">
                    <a:lumMod val="85000"/>
                    <a:lumOff val="15000"/>
                  </a:schemeClr>
                </a:solidFill>
                <a:effectLst/>
                <a:uLnTx/>
                <a:uFillTx/>
                <a:latin typeface="Segoe UI"/>
                <a:ea typeface="+mn-ea"/>
                <a:cs typeface="+mn-cs"/>
              </a:rPr>
              <a:t>Extracts information from documents and turns unstructured content into business ready structured content</a:t>
            </a:r>
          </a:p>
        </p:txBody>
      </p:sp>
      <p:sp>
        <p:nvSpPr>
          <p:cNvPr id="4" name="Title 6">
            <a:extLst>
              <a:ext uri="{FF2B5EF4-FFF2-40B4-BE49-F238E27FC236}">
                <a16:creationId xmlns:a16="http://schemas.microsoft.com/office/drawing/2014/main" id="{F7B713FA-F808-4B58-B7FC-D25DBA378603}"/>
              </a:ext>
            </a:extLst>
          </p:cNvPr>
          <p:cNvSpPr txBox="1">
            <a:spLocks/>
          </p:cNvSpPr>
          <p:nvPr/>
        </p:nvSpPr>
        <p:spPr>
          <a:xfrm>
            <a:off x="523863"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accent6">
                    <a:lumMod val="60000"/>
                    <a:lumOff val="40000"/>
                  </a:schemeClr>
                </a:solidFill>
                <a:effectLst/>
                <a:uLnTx/>
                <a:uFillTx/>
                <a:latin typeface="Segoe UI Semibold"/>
                <a:ea typeface="+mj-ea"/>
                <a:cs typeface="+mj-cs"/>
              </a:rPr>
              <a:t>READ</a:t>
            </a:r>
          </a:p>
        </p:txBody>
      </p:sp>
      <p:sp>
        <p:nvSpPr>
          <p:cNvPr id="12" name="TextBox 11">
            <a:extLst>
              <a:ext uri="{FF2B5EF4-FFF2-40B4-BE49-F238E27FC236}">
                <a16:creationId xmlns:a16="http://schemas.microsoft.com/office/drawing/2014/main" id="{2C6FB6CD-9F50-4E91-9B83-572D29463735}"/>
              </a:ext>
            </a:extLst>
          </p:cNvPr>
          <p:cNvSpPr txBox="1"/>
          <p:nvPr/>
        </p:nvSpPr>
        <p:spPr>
          <a:xfrm>
            <a:off x="311357" y="5157038"/>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Automatic </a:t>
            </a:r>
            <a:r>
              <a:rPr kumimoji="0" lang="en-NZ" sz="1200" b="0" i="0" u="none" strike="noStrike" kern="100" cap="none" spc="0" normalizeH="0" baseline="0" noProof="0">
                <a:ln>
                  <a:noFill/>
                </a:ln>
                <a:solidFill>
                  <a:srgbClr val="50E6FF"/>
                </a:solidFill>
                <a:effectLst/>
                <a:uLnTx/>
                <a:uFillTx/>
                <a:latin typeface="Segoe UI"/>
                <a:ea typeface="+mn-ea"/>
                <a:cs typeface="+mn-cs"/>
              </a:rPr>
              <a:t>text extraction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from documents (PDFs, Images, Word, HTML) for </a:t>
            </a:r>
            <a:r>
              <a:rPr kumimoji="0" lang="en-NZ" sz="1200" b="0" i="0" u="none" strike="noStrike" kern="100" cap="none" spc="0" normalizeH="0" baseline="0" noProof="0">
                <a:ln>
                  <a:noFill/>
                </a:ln>
                <a:solidFill>
                  <a:srgbClr val="50E6FF"/>
                </a:solidFill>
                <a:effectLst/>
                <a:uLnTx/>
                <a:uFillTx/>
                <a:latin typeface="Segoe UI"/>
                <a:ea typeface="+mn-ea"/>
                <a:cs typeface="+mn-cs"/>
              </a:rPr>
              <a:t>printed and handwritten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documents for 164 languages</a:t>
            </a:r>
            <a:endParaRPr kumimoji="0" lang="en-US" sz="1200" b="0" i="0" u="none" strike="noStrike" kern="100" cap="none" spc="0" normalizeH="0" baseline="0" noProof="0">
              <a:ln>
                <a:noFill/>
              </a:ln>
              <a:solidFill>
                <a:schemeClr val="tx1">
                  <a:lumMod val="65000"/>
                  <a:lumOff val="35000"/>
                </a:schemeClr>
              </a:solidFill>
              <a:effectLst/>
              <a:uLnTx/>
              <a:uFillTx/>
              <a:latin typeface="Segoe UI"/>
              <a:ea typeface="+mn-ea"/>
              <a:cs typeface="+mn-cs"/>
            </a:endParaRPr>
          </a:p>
        </p:txBody>
      </p:sp>
      <p:pic>
        <p:nvPicPr>
          <p:cNvPr id="3" name="Picture 6"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6915" y="375396"/>
            <a:ext cx="1333503" cy="700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422C36E-BEE5-4B74-A1E4-33E2C71E78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04599" y="1953520"/>
            <a:ext cx="2152286" cy="2505460"/>
          </a:xfrm>
          <a:prstGeom prst="rect">
            <a:avLst/>
          </a:prstGeom>
        </p:spPr>
      </p:pic>
      <p:sp>
        <p:nvSpPr>
          <p:cNvPr id="17" name="Arrow: Right 16">
            <a:extLst>
              <a:ext uri="{FF2B5EF4-FFF2-40B4-BE49-F238E27FC236}">
                <a16:creationId xmlns:a16="http://schemas.microsoft.com/office/drawing/2014/main" id="{83950093-B29F-4BCF-ABDB-A88AF5C5D5CC}"/>
              </a:ext>
              <a:ext uri="{C183D7F6-B498-43B3-948B-1728B52AA6E4}">
                <adec:decorative xmlns:adec="http://schemas.microsoft.com/office/drawing/2017/decorative" val="1"/>
              </a:ext>
            </a:extLst>
          </p:cNvPr>
          <p:cNvSpPr/>
          <p:nvPr/>
        </p:nvSpPr>
        <p:spPr bwMode="auto">
          <a:xfrm>
            <a:off x="5828662" y="2881163"/>
            <a:ext cx="709346" cy="3067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CAF7F032-AF29-402D-BDF3-24CFB8AD81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8165" y="1966843"/>
            <a:ext cx="2112620" cy="2442189"/>
          </a:xfrm>
          <a:prstGeom prst="rect">
            <a:avLst/>
          </a:prstGeom>
        </p:spPr>
      </p:pic>
      <p:sp>
        <p:nvSpPr>
          <p:cNvPr id="24" name="TextBox 23">
            <a:extLst>
              <a:ext uri="{FF2B5EF4-FFF2-40B4-BE49-F238E27FC236}">
                <a16:creationId xmlns:a16="http://schemas.microsoft.com/office/drawing/2014/main" id="{0E71C932-171A-4A43-A24D-C0DE555DC4BE}"/>
              </a:ext>
            </a:extLst>
          </p:cNvPr>
          <p:cNvSpPr txBox="1"/>
          <p:nvPr/>
        </p:nvSpPr>
        <p:spPr>
          <a:xfrm>
            <a:off x="8770942" y="3207052"/>
            <a:ext cx="283584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Entities </a:t>
            </a:r>
          </a:p>
        </p:txBody>
      </p:sp>
      <p:sp>
        <p:nvSpPr>
          <p:cNvPr id="25" name="Title 6">
            <a:extLst>
              <a:ext uri="{FF2B5EF4-FFF2-40B4-BE49-F238E27FC236}">
                <a16:creationId xmlns:a16="http://schemas.microsoft.com/office/drawing/2014/main" id="{F9EEE4FF-4E18-4986-8977-872CDF349DA6}"/>
              </a:ext>
            </a:extLst>
          </p:cNvPr>
          <p:cNvSpPr txBox="1">
            <a:spLocks/>
          </p:cNvSpPr>
          <p:nvPr/>
        </p:nvSpPr>
        <p:spPr>
          <a:xfrm>
            <a:off x="2736093" y="4841788"/>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LAYOUT</a:t>
            </a:r>
          </a:p>
        </p:txBody>
      </p:sp>
      <p:sp>
        <p:nvSpPr>
          <p:cNvPr id="27" name="TextBox 26">
            <a:extLst>
              <a:ext uri="{FF2B5EF4-FFF2-40B4-BE49-F238E27FC236}">
                <a16:creationId xmlns:a16="http://schemas.microsoft.com/office/drawing/2014/main" id="{5E61A266-F010-4293-9D54-100C78D7884A}"/>
              </a:ext>
            </a:extLst>
          </p:cNvPr>
          <p:cNvSpPr txBox="1"/>
          <p:nvPr/>
        </p:nvSpPr>
        <p:spPr>
          <a:xfrm>
            <a:off x="2523587" y="5159929"/>
            <a:ext cx="2070932" cy="830997"/>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a:t>
            </a:r>
            <a:r>
              <a:rPr lang="en-NZ" sz="1200" kern="100">
                <a:solidFill>
                  <a:srgbClr val="50E6FF"/>
                </a:solidFill>
                <a:latin typeface="Segoe UI"/>
              </a:rPr>
              <a:t>document structure extraction </a:t>
            </a:r>
            <a:r>
              <a:rPr lang="en-NZ" sz="1200" kern="100">
                <a:solidFill>
                  <a:schemeClr val="tx1">
                    <a:lumMod val="65000"/>
                    <a:lumOff val="35000"/>
                  </a:schemeClr>
                </a:solidFill>
                <a:latin typeface="Segoe UI"/>
              </a:rPr>
              <a:t>– lines, paragraphs, tables, selection marks, barcodes</a:t>
            </a:r>
            <a:endParaRPr lang="en-US" sz="1200" kern="100">
              <a:solidFill>
                <a:schemeClr val="tx1">
                  <a:lumMod val="65000"/>
                  <a:lumOff val="35000"/>
                </a:schemeClr>
              </a:solidFill>
              <a:latin typeface="Segoe UI"/>
            </a:endParaRPr>
          </a:p>
        </p:txBody>
      </p:sp>
      <p:sp>
        <p:nvSpPr>
          <p:cNvPr id="31" name="Title 6">
            <a:extLst>
              <a:ext uri="{FF2B5EF4-FFF2-40B4-BE49-F238E27FC236}">
                <a16:creationId xmlns:a16="http://schemas.microsoft.com/office/drawing/2014/main" id="{28B01649-4B41-49B8-927A-0A4EF7411711}"/>
              </a:ext>
            </a:extLst>
          </p:cNvPr>
          <p:cNvSpPr txBox="1">
            <a:spLocks/>
          </p:cNvSpPr>
          <p:nvPr/>
        </p:nvSpPr>
        <p:spPr>
          <a:xfrm>
            <a:off x="5089621"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DOCUMENT</a:t>
            </a:r>
          </a:p>
        </p:txBody>
      </p:sp>
      <p:sp>
        <p:nvSpPr>
          <p:cNvPr id="33" name="TextBox 32">
            <a:extLst>
              <a:ext uri="{FF2B5EF4-FFF2-40B4-BE49-F238E27FC236}">
                <a16:creationId xmlns:a16="http://schemas.microsoft.com/office/drawing/2014/main" id="{1F0EDC18-767E-42DF-8BBD-413A85BC4C87}"/>
              </a:ext>
            </a:extLst>
          </p:cNvPr>
          <p:cNvSpPr txBox="1"/>
          <p:nvPr/>
        </p:nvSpPr>
        <p:spPr>
          <a:xfrm>
            <a:off x="4877115" y="5157038"/>
            <a:ext cx="2070932" cy="1015663"/>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document understanding from unstructured and structured documents </a:t>
            </a:r>
            <a:r>
              <a:rPr lang="en-NZ" sz="1200" kern="100">
                <a:solidFill>
                  <a:srgbClr val="50E6FF"/>
                </a:solidFill>
                <a:latin typeface="Segoe UI"/>
              </a:rPr>
              <a:t>extract</a:t>
            </a:r>
            <a:r>
              <a:rPr lang="en-NZ" sz="1200" kern="100">
                <a:solidFill>
                  <a:schemeClr val="tx1">
                    <a:lumMod val="65000"/>
                    <a:lumOff val="35000"/>
                  </a:schemeClr>
                </a:solidFill>
                <a:latin typeface="Segoe UI"/>
              </a:rPr>
              <a:t> </a:t>
            </a:r>
            <a:r>
              <a:rPr lang="en-NZ" sz="1200" kern="100">
                <a:solidFill>
                  <a:srgbClr val="50E6FF"/>
                </a:solidFill>
                <a:latin typeface="Segoe UI"/>
              </a:rPr>
              <a:t>Key value pairs</a:t>
            </a:r>
            <a:r>
              <a:rPr lang="en-NZ" sz="1200" kern="100">
                <a:solidFill>
                  <a:schemeClr val="tx1">
                    <a:lumMod val="65000"/>
                    <a:lumOff val="35000"/>
                  </a:schemeClr>
                </a:solidFill>
                <a:latin typeface="Segoe UI"/>
              </a:rPr>
              <a:t> and entities</a:t>
            </a:r>
            <a:endParaRPr lang="en-US" sz="1200" kern="100">
              <a:solidFill>
                <a:schemeClr val="tx1">
                  <a:lumMod val="65000"/>
                  <a:lumOff val="35000"/>
                </a:schemeClr>
              </a:solidFill>
              <a:latin typeface="Segoe UI"/>
            </a:endParaRPr>
          </a:p>
        </p:txBody>
      </p:sp>
      <p:sp>
        <p:nvSpPr>
          <p:cNvPr id="35" name="Title 6">
            <a:extLst>
              <a:ext uri="{FF2B5EF4-FFF2-40B4-BE49-F238E27FC236}">
                <a16:creationId xmlns:a16="http://schemas.microsoft.com/office/drawing/2014/main" id="{BCF13BF7-6AA6-4D75-86E1-134ADA3B4501}"/>
              </a:ext>
            </a:extLst>
          </p:cNvPr>
          <p:cNvSpPr txBox="1">
            <a:spLocks/>
          </p:cNvSpPr>
          <p:nvPr/>
        </p:nvSpPr>
        <p:spPr>
          <a:xfrm>
            <a:off x="7465752" y="4821691"/>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PREBUILT</a:t>
            </a:r>
          </a:p>
        </p:txBody>
      </p:sp>
      <p:sp>
        <p:nvSpPr>
          <p:cNvPr id="37" name="TextBox 36">
            <a:extLst>
              <a:ext uri="{FF2B5EF4-FFF2-40B4-BE49-F238E27FC236}">
                <a16:creationId xmlns:a16="http://schemas.microsoft.com/office/drawing/2014/main" id="{E56E6983-069A-417A-A1D7-E5DD2568EE23}"/>
              </a:ext>
            </a:extLst>
          </p:cNvPr>
          <p:cNvSpPr txBox="1"/>
          <p:nvPr/>
        </p:nvSpPr>
        <p:spPr>
          <a:xfrm>
            <a:off x="7253246" y="5139832"/>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Automatic understanding of </a:t>
            </a:r>
            <a:r>
              <a:rPr lang="en-NZ" sz="1200" kern="100">
                <a:solidFill>
                  <a:srgbClr val="50E6FF"/>
                </a:solidFill>
                <a:latin typeface="Segoe UI"/>
              </a:rPr>
              <a:t>Invoices, receipts, business cards, W2, IDs, Health Insurance Cards, Vaccine Cards.</a:t>
            </a:r>
            <a:r>
              <a:rPr kumimoji="0" lang="en-NZ" sz="1200" b="0" i="0" u="none" strike="noStrike" kern="100" cap="none" spc="0" normalizeH="0" baseline="0" noProof="0">
                <a:ln>
                  <a:noFill/>
                </a:ln>
                <a:solidFill>
                  <a:srgbClr val="50E6FF"/>
                </a:solidFill>
                <a:effectLst/>
                <a:uLnTx/>
                <a:uFillTx/>
                <a:latin typeface="Segoe UI"/>
                <a:ea typeface="+mn-ea"/>
                <a:cs typeface="+mn-cs"/>
              </a:rPr>
              <a:t>* </a:t>
            </a:r>
            <a:r>
              <a:rPr kumimoji="0" lang="en-NZ" sz="1200" b="0" i="0" u="none" strike="noStrike" kern="100" cap="none" spc="0" normalizeH="0" baseline="0" noProof="0">
                <a:ln>
                  <a:noFill/>
                </a:ln>
                <a:solidFill>
                  <a:srgbClr val="FFFFFF"/>
                </a:solidFill>
                <a:effectLst/>
                <a:uLnTx/>
                <a:uFillTx/>
                <a:latin typeface="Segoe UI"/>
                <a:ea typeface="+mn-ea"/>
                <a:cs typeface="+mn-cs"/>
              </a:rPr>
              <a:t>and lots more coming soon</a:t>
            </a:r>
            <a:endParaRPr kumimoji="0" lang="en-US" sz="1200" b="0" i="0" u="none" strike="noStrike" kern="100" cap="none" spc="0" normalizeH="0" baseline="0" noProof="0">
              <a:ln>
                <a:noFill/>
              </a:ln>
              <a:solidFill>
                <a:srgbClr val="FFFFFF"/>
              </a:solidFill>
              <a:effectLst/>
              <a:uLnTx/>
              <a:uFillTx/>
              <a:latin typeface="Segoe UI"/>
              <a:ea typeface="+mn-ea"/>
              <a:cs typeface="+mn-cs"/>
            </a:endParaRPr>
          </a:p>
        </p:txBody>
      </p:sp>
      <p:sp>
        <p:nvSpPr>
          <p:cNvPr id="39" name="Title 6">
            <a:extLst>
              <a:ext uri="{FF2B5EF4-FFF2-40B4-BE49-F238E27FC236}">
                <a16:creationId xmlns:a16="http://schemas.microsoft.com/office/drawing/2014/main" id="{C9CB1F0B-A738-4CF9-AFDF-D32EBD82611B}"/>
              </a:ext>
            </a:extLst>
          </p:cNvPr>
          <p:cNvSpPr txBox="1">
            <a:spLocks/>
          </p:cNvSpPr>
          <p:nvPr/>
        </p:nvSpPr>
        <p:spPr>
          <a:xfrm>
            <a:off x="9841883" y="4819175"/>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CUSTOM</a:t>
            </a:r>
          </a:p>
        </p:txBody>
      </p:sp>
      <p:sp>
        <p:nvSpPr>
          <p:cNvPr id="41" name="TextBox 40">
            <a:extLst>
              <a:ext uri="{FF2B5EF4-FFF2-40B4-BE49-F238E27FC236}">
                <a16:creationId xmlns:a16="http://schemas.microsoft.com/office/drawing/2014/main" id="{A01285B8-9D52-4692-82F7-1FD3DDC168D9}"/>
              </a:ext>
            </a:extLst>
          </p:cNvPr>
          <p:cNvSpPr txBox="1"/>
          <p:nvPr/>
        </p:nvSpPr>
        <p:spPr>
          <a:xfrm>
            <a:off x="9629377" y="5137316"/>
            <a:ext cx="207093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Train a </a:t>
            </a:r>
            <a:r>
              <a:rPr lang="en-NZ" sz="1200" kern="100">
                <a:solidFill>
                  <a:srgbClr val="50E6FF"/>
                </a:solidFill>
                <a:latin typeface="Segoe UI"/>
              </a:rPr>
              <a:t>custom model tailored to your documents</a:t>
            </a:r>
            <a:r>
              <a:rPr lang="en-NZ" sz="1200" kern="100">
                <a:solidFill>
                  <a:schemeClr val="tx1">
                    <a:lumMod val="65000"/>
                    <a:lumOff val="35000"/>
                  </a:schemeClr>
                </a:solidFill>
                <a:latin typeface="Segoe UI"/>
              </a:rPr>
              <a:t>. Get started with 5 documents only</a:t>
            </a:r>
            <a:endParaRPr lang="en-US" sz="1200" kern="100">
              <a:solidFill>
                <a:schemeClr val="tx1">
                  <a:lumMod val="65000"/>
                  <a:lumOff val="35000"/>
                </a:schemeClr>
              </a:solidFill>
              <a:latin typeface="Segoe UI"/>
            </a:endParaRPr>
          </a:p>
        </p:txBody>
      </p:sp>
    </p:spTree>
    <p:extLst>
      <p:ext uri="{BB962C8B-B14F-4D97-AF65-F5344CB8AC3E}">
        <p14:creationId xmlns:p14="http://schemas.microsoft.com/office/powerpoint/2010/main" val="78719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a:ln>
                  <a:noFill/>
                </a:ln>
                <a:solidFill>
                  <a:srgbClr val="FFFFFF"/>
                </a:solidFill>
                <a:latin typeface="Segoe UI"/>
                <a:cs typeface="+mn-cs"/>
              </a:rPr>
              <a:t>How it works</a:t>
            </a:r>
          </a:p>
        </p:txBody>
      </p:sp>
      <p:sp>
        <p:nvSpPr>
          <p:cNvPr id="3" name="Date Placeholder 2">
            <a:extLst>
              <a:ext uri="{FF2B5EF4-FFF2-40B4-BE49-F238E27FC236}">
                <a16:creationId xmlns:a16="http://schemas.microsoft.com/office/drawing/2014/main" id="{A4FB9384-C56E-4496-87A1-B6444816E266}"/>
              </a:ext>
            </a:extLst>
          </p:cNvPr>
          <p:cNvSpPr>
            <a:spLocks noGrp="1"/>
          </p:cNvSpPr>
          <p:nvPr>
            <p:ph type="dt" sz="half" idx="10"/>
          </p:nvPr>
        </p:nvSpPr>
        <p:spPr>
          <a:xfrm>
            <a:off x="11417300" y="6448425"/>
            <a:ext cx="774700" cy="23177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55534DE8-B73E-4DBB-9460-1A44FFC76FF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4AACD4B7-F4BB-4184-8F8D-7EC924AA36FE}"/>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8"/>
            <a:ext cx="827459" cy="1039558"/>
            <a:chOff x="814450" y="2702779"/>
            <a:chExt cx="891682" cy="1149218"/>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606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8"/>
            <a:ext cx="933738" cy="1052641"/>
            <a:chOff x="662167" y="3851997"/>
            <a:chExt cx="1039558" cy="12501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4973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handwritten \ printed</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6"/>
                </a:solidFill>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8"/>
            <a:ext cx="1809316" cy="320040"/>
            <a:chOff x="7028409" y="2050920"/>
            <a:chExt cx="838189" cy="392245"/>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7"/>
            <a:ext cx="1799377" cy="320040"/>
            <a:chOff x="7028409" y="2050920"/>
            <a:chExt cx="838189" cy="392245"/>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structured documents</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unstructured document</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9"/>
            <a:ext cx="1809316" cy="320040"/>
            <a:chOff x="7028409" y="2050920"/>
            <a:chExt cx="838189" cy="392245"/>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ID</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Vaccine Cards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General Documents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6"/>
            <a:ext cx="1809316" cy="320040"/>
            <a:chOff x="7028409" y="2050920"/>
            <a:chExt cx="838189" cy="392245"/>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Receipts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5"/>
            <a:ext cx="1809316" cy="320040"/>
            <a:chOff x="7028409" y="2050920"/>
            <a:chExt cx="838189" cy="392245"/>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1" y="5985295"/>
            <a:ext cx="1809316" cy="378113"/>
            <a:chOff x="7028409" y="2050920"/>
            <a:chExt cx="838189" cy="463419"/>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And more</a:t>
              </a:r>
              <a:br>
                <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lumMod val="65000"/>
                    <a:lumOff val="35000"/>
                  </a:schemeClr>
                </a:solidFill>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3595881" y="1265004"/>
            <a:ext cx="491051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Form Recognizer Document Understanding</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23774" y="1209152"/>
            <a:ext cx="10659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Consume</a:t>
            </a:r>
          </a:p>
        </p:txBody>
      </p:sp>
      <p:pic>
        <p:nvPicPr>
          <p:cNvPr id="1034" name="Picture 10" descr="Office 365 icon | Nansen Environmental and Remote Sensing Center">
            <a:extLst>
              <a:ext uri="{FF2B5EF4-FFF2-40B4-BE49-F238E27FC236}">
                <a16:creationId xmlns:a16="http://schemas.microsoft.com/office/drawing/2014/main" id="{1EA750E6-59E7-4396-87A6-82C92525A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2006" y="1645834"/>
            <a:ext cx="866504" cy="8665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365 Logo - LogoDix">
            <a:extLst>
              <a:ext uri="{FF2B5EF4-FFF2-40B4-BE49-F238E27FC236}">
                <a16:creationId xmlns:a16="http://schemas.microsoft.com/office/drawing/2014/main" id="{11AB1373-1889-4F84-9DE4-F1DCA7A79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0349" y="2800776"/>
            <a:ext cx="912845" cy="9218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oft Power Automate - Addend Analytics">
            <a:extLst>
              <a:ext uri="{FF2B5EF4-FFF2-40B4-BE49-F238E27FC236}">
                <a16:creationId xmlns:a16="http://schemas.microsoft.com/office/drawing/2014/main" id="{1ECBD437-F532-4F62-97B1-6909ABD8F9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006" y="4036448"/>
            <a:ext cx="888499" cy="728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zure">
            <a:extLst>
              <a:ext uri="{FF2B5EF4-FFF2-40B4-BE49-F238E27FC236}">
                <a16:creationId xmlns:a16="http://schemas.microsoft.com/office/drawing/2014/main" id="{61E68E03-D969-4EDC-BDA1-D3AD8F1A73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006" y="5079802"/>
            <a:ext cx="921861" cy="92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24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Form Recognizer Studio</a:t>
            </a:r>
            <a:br>
              <a:rPr lang="en-US"/>
            </a:br>
            <a:r>
              <a:rPr lang="en-US" sz="2400"/>
              <a:t>Layout, Prebuilt and General Document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13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7BA5CCF25732348B5BCD4E362958B8E" ma:contentTypeVersion="6" ma:contentTypeDescription="Create a new document." ma:contentTypeScope="" ma:versionID="17930d20e076be20780592fccdb0dd57">
  <xsd:schema xmlns:xsd="http://www.w3.org/2001/XMLSchema" xmlns:xs="http://www.w3.org/2001/XMLSchema" xmlns:p="http://schemas.microsoft.com/office/2006/metadata/properties" xmlns:ns1="http://schemas.microsoft.com/sharepoint/v3" xmlns:ns2="8aa34e82-b775-48d2-ab1c-bf77ec7c1d4c" targetNamespace="http://schemas.microsoft.com/office/2006/metadata/properties" ma:root="true" ma:fieldsID="d06853133a65f3e7dc4cb1c082c6d86a" ns1:_="" ns2:_="">
    <xsd:import namespace="http://schemas.microsoft.com/sharepoint/v3"/>
    <xsd:import namespace="8aa34e82-b775-48d2-ab1c-bf77ec7c1d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a34e82-b775-48d2-ab1c-bf77ec7c1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FED39F-CFBA-4E04-A3BA-21DFC9E81CD1}">
  <ds:schemaRefs>
    <ds:schemaRef ds:uri="http://purl.org/dc/elements/1.1/"/>
    <ds:schemaRef ds:uri="http://schemas.microsoft.com/sharepoint/v3"/>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8aa34e82-b775-48d2-ab1c-bf77ec7c1d4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1A2B829F-3DAB-4EA5-8B30-E6B7E71C4E14}">
  <ds:schemaRefs>
    <ds:schemaRef ds:uri="http://schemas.microsoft.com/sharepoint/v3/contenttype/forms"/>
  </ds:schemaRefs>
</ds:datastoreItem>
</file>

<file path=customXml/itemProps3.xml><?xml version="1.0" encoding="utf-8"?>
<ds:datastoreItem xmlns:ds="http://schemas.openxmlformats.org/officeDocument/2006/customXml" ds:itemID="{76BFAFAC-57FC-4BB4-94F4-27650A132499}">
  <ds:schemaRefs>
    <ds:schemaRef ds:uri="8aa34e82-b775-48d2-ab1c-bf77ec7c1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10</TotalTime>
  <Words>3075</Words>
  <Application>Microsoft Office PowerPoint</Application>
  <PresentationFormat>Widescreen</PresentationFormat>
  <Paragraphs>430</Paragraphs>
  <Slides>22</Slides>
  <Notes>14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Aptos</vt:lpstr>
      <vt:lpstr>Arial</vt:lpstr>
      <vt:lpstr>Calibri</vt:lpstr>
      <vt:lpstr>Calibri Light</vt:lpstr>
      <vt:lpstr>Roboto Mono</vt:lpstr>
      <vt:lpstr>Segoe UI</vt:lpstr>
      <vt:lpstr>Segoe UI </vt:lpstr>
      <vt:lpstr>Segoe UI Semibold</vt:lpstr>
      <vt:lpstr>Segoe UI Semilight</vt:lpstr>
      <vt:lpstr>SegoeUI</vt:lpstr>
      <vt:lpstr>Söhne</vt:lpstr>
      <vt:lpstr>Wingdings</vt:lpstr>
      <vt:lpstr>Office Theme</vt:lpstr>
      <vt:lpstr>1_Build 2019 Black</vt:lpstr>
      <vt:lpstr>PowerPoint Presentation</vt:lpstr>
      <vt:lpstr>PowerPoint Presentation</vt:lpstr>
      <vt:lpstr>“Again and again, we hunt for that document we urgently need and it is nowhere to be found. We have more data than ever before, but we struggle to navigate to the right data the moment we need it” –Everyone (at some point) </vt:lpstr>
      <vt:lpstr>PowerPoint Presentation</vt:lpstr>
      <vt:lpstr>Azure AI Services</vt:lpstr>
      <vt:lpstr>Azure Form Recognizer Overview</vt:lpstr>
      <vt:lpstr>Form Recognizer</vt:lpstr>
      <vt:lpstr>How it works</vt:lpstr>
      <vt:lpstr>Form Recognizer Studio Layout, Prebuilt and General Document models</vt:lpstr>
      <vt:lpstr>Form Recognizer capabilities </vt:lpstr>
      <vt:lpstr>Layout</vt:lpstr>
      <vt:lpstr>164 languages</vt:lpstr>
      <vt:lpstr>Train a custom model Template and Neural models</vt:lpstr>
      <vt:lpstr>Forms or Documents </vt:lpstr>
      <vt:lpstr>Choosing the right model</vt:lpstr>
      <vt:lpstr>Composed Custom Models</vt:lpstr>
      <vt:lpstr>Azure Open AI</vt:lpstr>
      <vt:lpstr>Generative AI</vt:lpstr>
      <vt:lpstr>AOAI Models</vt:lpstr>
      <vt:lpstr>PowerPoint Presentation</vt:lpstr>
      <vt:lpstr>Hands On Labs</vt:lpstr>
      <vt:lpstr>BPA Architecture Lab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 Recognizer with BPA Accelerator</dc:title>
  <dc:creator>Mahi Sundararajan</dc:creator>
  <cp:lastModifiedBy>Kaushik Bardhan</cp:lastModifiedBy>
  <cp:revision>5</cp:revision>
  <dcterms:created xsi:type="dcterms:W3CDTF">2022-11-08T23:03:28Z</dcterms:created>
  <dcterms:modified xsi:type="dcterms:W3CDTF">2023-12-07T15:46:18Z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0x01010037BA5CCF25732348B5BCD4E362958B8E</vt:lpwstr>
  </property>
</Properties>
</file>